
<file path=[Content_Types].xml><?xml version="1.0" encoding="utf-8"?>
<Types xmlns="http://schemas.openxmlformats.org/package/2006/content-types">
  <Override PartName="/ppt/slides/slide45.xml" ContentType="application/vnd.openxmlformats-officedocument.presentationml.slide+xml"/>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Default Extension="jpeg" ContentType="image/jpeg"/>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s/slide34.xml" ContentType="application/vnd.openxmlformats-officedocument.presentationml.slide+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Override PartName="/ppt/slides/slide46.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42.xml" ContentType="application/vnd.openxmlformats-officedocument.presentationml.slide+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31.xml" ContentType="application/vnd.openxmlformats-officedocument.presentationml.slide+xml"/>
  <Override PartName="/ppt/slides/slide47.xml" ContentType="application/vnd.openxmlformats-officedocument.presentationml.slide+xml"/>
  <Override PartName="/ppt/notesSlides/notesSlide6.xml" ContentType="application/vnd.openxmlformats-officedocument.presentationml.notesSlide+xml"/>
  <Override PartName="/ppt/slides/slide43.xml" ContentType="application/vnd.openxmlformats-officedocument.presentationml.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44.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72" r:id="rId1"/>
  </p:sldMasterIdLst>
  <p:notesMasterIdLst>
    <p:notesMasterId r:id="rId49"/>
  </p:notesMasterIdLst>
  <p:handoutMasterIdLst>
    <p:handoutMasterId r:id="rId50"/>
  </p:handoutMasterIdLst>
  <p:sldIdLst>
    <p:sldId id="283" r:id="rId2"/>
    <p:sldId id="256" r:id="rId3"/>
    <p:sldId id="293" r:id="rId4"/>
    <p:sldId id="295" r:id="rId5"/>
    <p:sldId id="296" r:id="rId6"/>
    <p:sldId id="268" r:id="rId7"/>
    <p:sldId id="270" r:id="rId8"/>
    <p:sldId id="257" r:id="rId9"/>
    <p:sldId id="271" r:id="rId10"/>
    <p:sldId id="272" r:id="rId11"/>
    <p:sldId id="267" r:id="rId12"/>
    <p:sldId id="258" r:id="rId13"/>
    <p:sldId id="274" r:id="rId14"/>
    <p:sldId id="259" r:id="rId15"/>
    <p:sldId id="273" r:id="rId16"/>
    <p:sldId id="275" r:id="rId17"/>
    <p:sldId id="276" r:id="rId18"/>
    <p:sldId id="260" r:id="rId19"/>
    <p:sldId id="261" r:id="rId20"/>
    <p:sldId id="262" r:id="rId21"/>
    <p:sldId id="277" r:id="rId22"/>
    <p:sldId id="294" r:id="rId23"/>
    <p:sldId id="278" r:id="rId24"/>
    <p:sldId id="282" r:id="rId25"/>
    <p:sldId id="279" r:id="rId26"/>
    <p:sldId id="280" r:id="rId27"/>
    <p:sldId id="281" r:id="rId28"/>
    <p:sldId id="297" r:id="rId29"/>
    <p:sldId id="301" r:id="rId30"/>
    <p:sldId id="302" r:id="rId31"/>
    <p:sldId id="298" r:id="rId32"/>
    <p:sldId id="303" r:id="rId33"/>
    <p:sldId id="299" r:id="rId34"/>
    <p:sldId id="300" r:id="rId35"/>
    <p:sldId id="292" r:id="rId36"/>
    <p:sldId id="263" r:id="rId37"/>
    <p:sldId id="266" r:id="rId38"/>
    <p:sldId id="287" r:id="rId39"/>
    <p:sldId id="264" r:id="rId40"/>
    <p:sldId id="265" r:id="rId41"/>
    <p:sldId id="284" r:id="rId42"/>
    <p:sldId id="285" r:id="rId43"/>
    <p:sldId id="286" r:id="rId44"/>
    <p:sldId id="288" r:id="rId45"/>
    <p:sldId id="290" r:id="rId46"/>
    <p:sldId id="289" r:id="rId47"/>
    <p:sldId id="291" r:id="rId4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xmlns:p="http://schemas.openxmlformats.org/presentationml/2006/main" xmlns:r="http://schemas.openxmlformats.org/officeDocument/2006/relationships" xmlns:a="http://schemas.openxmlformats.org/drawingml/2006/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 xmlns:p15="http://schemas.microsoft.com/office/powerpoint/2012/main" xmlns:p="http://schemas.openxmlformats.org/presentationml/2006/main" xmlns:r="http://schemas.openxmlformats.org/officeDocument/2006/relationships" xmlns:a="http://schemas.openxmlformats.org/drawingml/2006/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33824" autoAdjust="0"/>
    <p:restoredTop sz="97495" autoAdjust="0"/>
  </p:normalViewPr>
  <p:slideViewPr>
    <p:cSldViewPr>
      <p:cViewPr>
        <p:scale>
          <a:sx n="57" d="100"/>
          <a:sy n="57" d="100"/>
        </p:scale>
        <p:origin x="-1752" y="-15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36C9F3C-3499-4CD6-9845-E459CF7227E3}" type="datetimeFigureOut">
              <a:rPr lang="en-US" smtClean="0"/>
              <a:pPr/>
              <a:t>9/25/14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32F1617-B877-4C4C-A27A-DEA2CD4AB85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10265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A82B426-9EF6-41DE-B31D-C46707094D2F}" type="datetimeFigureOut">
              <a:rPr lang="en-US" smtClean="0"/>
              <a:pPr/>
              <a:t>9/25/14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EEAF17E-AADF-4DB7-86C8-2656BB0FF4D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82890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perb.dc.gov/page/section-538-grievance-arbitration-review-request" TargetMode="External"/><Relationship Id="rId4" Type="http://schemas.openxmlformats.org/officeDocument/2006/relationships/hyperlink" Target="http://perb.dc.gov/page/section-520-unfair-labor-practice-complaints" TargetMode="External"/><Relationship Id="rId5" Type="http://schemas.openxmlformats.org/officeDocument/2006/relationships/hyperlink" Target="http://perb.dc.gov/page/section-501-construction-computation-and-extension-time-filing-and-service-documents" TargetMode="External"/><Relationship Id="rId6" Type="http://schemas.openxmlformats.org/officeDocument/2006/relationships/hyperlink" Target="http://perb.dc.gov/page/561-electronic-filing" TargetMode="External"/><Relationship Id="rId7" Type="http://schemas.openxmlformats.org/officeDocument/2006/relationships/hyperlink" Target="http://perb.dc.gov/service/standard-hearing-procedures" TargetMode="External"/><Relationship Id="rId8" Type="http://schemas.openxmlformats.org/officeDocument/2006/relationships/hyperlink" Target="http://perb.dc.gov/service/mediation-and-settlement-program" TargetMode="External"/><Relationship Id="rId9" Type="http://schemas.openxmlformats.org/officeDocument/2006/relationships/hyperlink" Target="http://dc.gov/page/laws-regulations-and-courts" TargetMode="External"/><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no arbitrator’s fee and per diem. </a:t>
            </a:r>
            <a:endParaRPr lang="en-US" dirty="0"/>
          </a:p>
        </p:txBody>
      </p:sp>
      <p:sp>
        <p:nvSpPr>
          <p:cNvPr id="4" name="Slide Number Placeholder 3"/>
          <p:cNvSpPr>
            <a:spLocks noGrp="1"/>
          </p:cNvSpPr>
          <p:nvPr>
            <p:ph type="sldNum" sz="quarter" idx="10"/>
          </p:nvPr>
        </p:nvSpPr>
        <p:spPr/>
        <p:txBody>
          <a:bodyPr/>
          <a:lstStyle/>
          <a:p>
            <a:fld id="{CEEAF17E-AADF-4DB7-86C8-2656BB0FF4D7}" type="slidenum">
              <a:rPr lang="en-US" smtClean="0"/>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15500171"/>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Atlanta Region (AL,</a:t>
            </a:r>
            <a:r>
              <a:rPr lang="en-US" baseline="0" dirty="0" smtClean="0"/>
              <a:t> FL, GA, MS SC, VI)</a:t>
            </a:r>
          </a:p>
          <a:p>
            <a:r>
              <a:rPr lang="en-US" baseline="0" dirty="0" smtClean="0"/>
              <a:t>Boston Region (CT, ME, MA, NH, NJ, NY, PA, PR, RI, VT)</a:t>
            </a:r>
          </a:p>
          <a:p>
            <a:r>
              <a:rPr lang="en-US" baseline="0" dirty="0" smtClean="0"/>
              <a:t>Chicago Region (IL, IN, IA, KY, MI, MN, ND, OH TN, WI)</a:t>
            </a:r>
          </a:p>
          <a:p>
            <a:r>
              <a:rPr lang="en-US" baseline="0" dirty="0" smtClean="0"/>
              <a:t>Dallas Region (AR, LA, NM, OK, TX, Panama)</a:t>
            </a:r>
          </a:p>
          <a:p>
            <a:r>
              <a:rPr lang="en-US" baseline="0" dirty="0" smtClean="0"/>
              <a:t>Denver Region (AZ, CO, KS, MO, MT, NB, SD, UT, WY)</a:t>
            </a:r>
          </a:p>
          <a:p>
            <a:r>
              <a:rPr lang="en-US" baseline="0" dirty="0" smtClean="0"/>
              <a:t>San Francisco Region (AK, CA, HI, ID, NV, OR, WA)</a:t>
            </a:r>
          </a:p>
          <a:p>
            <a:r>
              <a:rPr lang="en-US" baseline="0" dirty="0" smtClean="0"/>
              <a:t>District of Columbia (DE, DC, MD, NC, VA, WV)</a:t>
            </a:r>
            <a:endParaRPr lang="en-US" dirty="0" smtClean="0"/>
          </a:p>
        </p:txBody>
      </p:sp>
      <p:sp>
        <p:nvSpPr>
          <p:cNvPr id="4" name="Slide Number Placeholder 3"/>
          <p:cNvSpPr>
            <a:spLocks noGrp="1"/>
          </p:cNvSpPr>
          <p:nvPr>
            <p:ph type="sldNum" sz="quarter" idx="10"/>
          </p:nvPr>
        </p:nvSpPr>
        <p:spPr/>
        <p:txBody>
          <a:bodyPr/>
          <a:lstStyle/>
          <a:p>
            <a:fld id="{CEEAF17E-AADF-4DB7-86C8-2656BB0FF4D7}" type="slidenum">
              <a:rPr lang="en-US" smtClean="0"/>
              <a:pPr/>
              <a:t>24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95556102"/>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EAF17E-AADF-4DB7-86C8-2656BB0FF4D7}" type="slidenum">
              <a:rPr lang="en-US" smtClean="0"/>
              <a:pPr/>
              <a:t>28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27667422"/>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26 Regions-</a:t>
            </a:r>
          </a:p>
          <a:p>
            <a:r>
              <a:rPr lang="en-US" dirty="0" smtClean="0"/>
              <a:t>Boston, MA; Buffalo, NY;</a:t>
            </a:r>
            <a:r>
              <a:rPr lang="en-US" baseline="0" dirty="0" smtClean="0"/>
              <a:t> </a:t>
            </a:r>
            <a:r>
              <a:rPr lang="en-US" dirty="0" smtClean="0"/>
              <a:t>Philadelphia, PA;</a:t>
            </a:r>
            <a:r>
              <a:rPr lang="en-US" baseline="0" dirty="0" smtClean="0"/>
              <a:t> </a:t>
            </a:r>
            <a:r>
              <a:rPr lang="en-US" dirty="0" smtClean="0"/>
              <a:t>Baltimore, MD; Pittsburgh, PA;</a:t>
            </a:r>
            <a:r>
              <a:rPr lang="en-US" baseline="0" dirty="0" smtClean="0"/>
              <a:t> </a:t>
            </a:r>
            <a:r>
              <a:rPr lang="en-US" dirty="0" smtClean="0"/>
              <a:t>Detroit, MI;</a:t>
            </a:r>
            <a:r>
              <a:rPr lang="en-US" baseline="0" dirty="0" smtClean="0"/>
              <a:t> </a:t>
            </a:r>
            <a:r>
              <a:rPr lang="en-US" dirty="0" smtClean="0"/>
              <a:t>Cleveland, OH;</a:t>
            </a:r>
            <a:r>
              <a:rPr lang="en-US" baseline="0" dirty="0" smtClean="0"/>
              <a:t> </a:t>
            </a:r>
            <a:r>
              <a:rPr lang="en-US" dirty="0" smtClean="0"/>
              <a:t>Cincinnati,</a:t>
            </a:r>
            <a:r>
              <a:rPr lang="en-US" baseline="0" dirty="0" smtClean="0"/>
              <a:t> OH; Atlanta, GA; Chicago, IL, St. Louis, MO; New Orleans, LA; Fort Worth, TX; Minneapolis, MN; Seattle, WA; San Francisco, CA; Los Angeles, CA; Newark, NJ; Indianapolis, IN; Denver, CO; Phoenix, AZ; Brooklyn, NY; Oakland, CA</a:t>
            </a:r>
            <a:endParaRPr lang="en-US" dirty="0"/>
          </a:p>
        </p:txBody>
      </p:sp>
      <p:sp>
        <p:nvSpPr>
          <p:cNvPr id="4" name="Slide Number Placeholder 3"/>
          <p:cNvSpPr>
            <a:spLocks noGrp="1"/>
          </p:cNvSpPr>
          <p:nvPr>
            <p:ph type="sldNum" sz="quarter" idx="10"/>
          </p:nvPr>
        </p:nvSpPr>
        <p:spPr/>
        <p:txBody>
          <a:bodyPr/>
          <a:lstStyle/>
          <a:p>
            <a:fld id="{CEEAF17E-AADF-4DB7-86C8-2656BB0FF4D7}" type="slidenum">
              <a:rPr lang="en-US" smtClean="0"/>
              <a:pPr/>
              <a:t>30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3312313"/>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b="0" dirty="0" smtClean="0"/>
              <a:t>is properly filed with the Board.  (e.g. an initial pleading is a grievance arbitration review – </a:t>
            </a:r>
            <a:r>
              <a:rPr lang="en-US" b="0" dirty="0" smtClean="0">
                <a:hlinkClick r:id="rId3" tooltip="Section 538 - Grievance Arbitration Review Request"/>
              </a:rPr>
              <a:t>Rule 538</a:t>
            </a:r>
            <a:r>
              <a:rPr lang="en-US" b="0" dirty="0" smtClean="0"/>
              <a:t>, or unfair labor practice complaint – </a:t>
            </a:r>
            <a:r>
              <a:rPr lang="en-US" b="0" dirty="0" smtClean="0">
                <a:hlinkClick r:id="rId4" tooltip="Section 520 - Unfair Labor Practice Complaints"/>
              </a:rPr>
              <a:t>Rule 520</a:t>
            </a:r>
            <a:r>
              <a:rPr lang="en-US" b="0" dirty="0" smtClean="0"/>
              <a:t>; in addition see </a:t>
            </a:r>
            <a:r>
              <a:rPr lang="en-US" b="0" dirty="0" smtClean="0">
                <a:hlinkClick r:id="rId5" tooltip="Section 501 - Construction, Computation and Extension of Time, Filing and Service of Documents"/>
              </a:rPr>
              <a:t>Board Rule 501</a:t>
            </a:r>
            <a:r>
              <a:rPr lang="en-US" b="0" dirty="0" smtClean="0"/>
              <a:t> and </a:t>
            </a:r>
            <a:r>
              <a:rPr lang="en-US" b="0" dirty="0" smtClean="0">
                <a:hlinkClick r:id="rId6" tooltip="561 - Electronic Filing"/>
              </a:rPr>
              <a:t>561</a:t>
            </a:r>
            <a:r>
              <a:rPr lang="en-US" b="0" dirty="0" smtClean="0"/>
              <a:t> for construction of the pleadings);</a:t>
            </a:r>
          </a:p>
          <a:p>
            <a:pPr marL="232943" indent="-232943" defTabSz="931774">
              <a:buFontTx/>
              <a:buAutoNum type="arabicPeriod"/>
              <a:defRPr/>
            </a:pPr>
            <a:r>
              <a:rPr lang="en-US" b="0" dirty="0" smtClean="0"/>
              <a:t>The Executive Director processes the initial pleading by reviewing the filing for accuracy and completeness. If filing deficiencies are found, the complainant will the opportunity to resolve them.  (</a:t>
            </a:r>
            <a:r>
              <a:rPr lang="en-US" b="0" dirty="0" smtClean="0">
                <a:hlinkClick r:id="rId5" tooltip="Section 501 - Construction, Computation and Extension of Time, Filing and Service of Documents"/>
              </a:rPr>
              <a:t>See Rule 501.13</a:t>
            </a:r>
            <a:r>
              <a:rPr lang="en-US" b="0" dirty="0" smtClean="0"/>
              <a:t>);</a:t>
            </a:r>
          </a:p>
          <a:p>
            <a:pPr marL="232943" indent="-232943" defTabSz="931774">
              <a:buFontTx/>
              <a:buAutoNum type="arabicPeriod"/>
              <a:defRPr/>
            </a:pPr>
            <a:r>
              <a:rPr lang="en-US" b="0" dirty="0" smtClean="0"/>
              <a:t>A matter not resolved through mediation will continue to be processed, which may result in the case being scheduled for a hearing. A hearing is held according to </a:t>
            </a:r>
            <a:r>
              <a:rPr lang="en-US" b="0" dirty="0" err="1" smtClean="0"/>
              <a:t>the</a:t>
            </a:r>
            <a:r>
              <a:rPr lang="en-US" b="0" dirty="0" err="1" smtClean="0">
                <a:hlinkClick r:id="rId7" tooltip="Standard Hearing Procedures"/>
              </a:rPr>
              <a:t>Standard</a:t>
            </a:r>
            <a:r>
              <a:rPr lang="en-US" b="0" dirty="0" smtClean="0">
                <a:hlinkClick r:id="rId7" tooltip="Standard Hearing Procedures"/>
              </a:rPr>
              <a:t> Hearing Procedures</a:t>
            </a:r>
            <a:r>
              <a:rPr lang="en-US" b="0" dirty="0" smtClean="0"/>
              <a:t>. The hearing examiner’s report and recommendation will be forwarded to the Board. The parties are provided the opportunity to file exceptions to the hearing examiner’s report and recommendation. Whether or not exceptions are filed, the Board will issue a decision and order following a review of the hearing examiner’s report and recommendation</a:t>
            </a:r>
          </a:p>
          <a:p>
            <a:pPr marL="232943" indent="-232943" defTabSz="931774">
              <a:buFontTx/>
              <a:buAutoNum type="arabicPeriod"/>
              <a:defRPr/>
            </a:pPr>
            <a:r>
              <a:rPr lang="en-US" b="0" dirty="0" smtClean="0"/>
              <a:t>of a matter is always encouraged and is offered through the </a:t>
            </a:r>
            <a:r>
              <a:rPr lang="en-US" b="0" dirty="0" smtClean="0">
                <a:hlinkClick r:id="rId8" tooltip="Mediation and Settlement Program"/>
              </a:rPr>
              <a:t>Mediation and Settlement Program</a:t>
            </a:r>
            <a:r>
              <a:rPr lang="en-US" b="0" dirty="0" smtClean="0"/>
              <a:t>. </a:t>
            </a:r>
          </a:p>
          <a:p>
            <a:pPr marL="232943" indent="-232943" defTabSz="931774">
              <a:buFontTx/>
              <a:buAutoNum type="arabicPeriod"/>
              <a:defRPr/>
            </a:pPr>
            <a:r>
              <a:rPr lang="en-US" b="0" dirty="0" smtClean="0"/>
              <a:t>(which may include a hearings examiner’s report and recommendation; briefs or oral argument), </a:t>
            </a:r>
          </a:p>
          <a:p>
            <a:pPr marL="232943" indent="-232943" defTabSz="931774">
              <a:buFontTx/>
              <a:buAutoNum type="arabicPeriod"/>
              <a:defRPr/>
            </a:pPr>
            <a:r>
              <a:rPr lang="en-US" b="0" dirty="0" smtClean="0"/>
              <a:t>within ten (10) days of the date the decision and order is issued</a:t>
            </a:r>
          </a:p>
          <a:p>
            <a:pPr marL="232943" indent="-232943" defTabSz="931774">
              <a:buFontTx/>
              <a:buAutoNum type="arabicPeriod"/>
              <a:defRPr/>
            </a:pPr>
            <a:r>
              <a:rPr lang="en-US" b="0" dirty="0" smtClean="0"/>
              <a:t>The Board renders all decisions on cases forwarded for disposition.  The Board’s decisions are final.  </a:t>
            </a:r>
          </a:p>
          <a:p>
            <a:pPr marL="232943" indent="-232943" defTabSz="931774">
              <a:buFontTx/>
              <a:buAutoNum type="arabicPeriod"/>
              <a:defRPr/>
            </a:pPr>
            <a:r>
              <a:rPr lang="en-US" b="0" dirty="0" smtClean="0"/>
              <a:t>Decisions may be appealed to the District of Columbia Superior Court pursuant to DC Code Sections 1-617.13(c) and 1-605.2(12). See </a:t>
            </a:r>
            <a:r>
              <a:rPr lang="en-US" b="0" dirty="0" smtClean="0">
                <a:hlinkClick r:id="rId9" tooltip="Laws, Regulations and Courts"/>
              </a:rPr>
              <a:t>DC Laws</a:t>
            </a:r>
            <a:r>
              <a:rPr lang="en-US" b="0" dirty="0" smtClean="0"/>
              <a:t>.</a:t>
            </a:r>
          </a:p>
          <a:p>
            <a:pPr marL="232943" indent="-232943" defTabSz="931774">
              <a:buFontTx/>
              <a:buAutoNum type="arabicPeriod"/>
              <a:defRPr/>
            </a:pPr>
            <a:endParaRPr lang="en-US" b="0" dirty="0" smtClean="0"/>
          </a:p>
          <a:p>
            <a:pPr marL="232943" indent="-232943">
              <a:buAutoNum type="arabicPeriod"/>
            </a:pPr>
            <a:endParaRPr lang="en-US" b="0" dirty="0" smtClean="0"/>
          </a:p>
          <a:p>
            <a:pPr marL="232943" indent="-232943">
              <a:buAutoNum type="arabicPeriod"/>
            </a:pPr>
            <a:endParaRPr lang="en-US" dirty="0"/>
          </a:p>
        </p:txBody>
      </p:sp>
      <p:sp>
        <p:nvSpPr>
          <p:cNvPr id="4" name="Slide Number Placeholder 3"/>
          <p:cNvSpPr>
            <a:spLocks noGrp="1"/>
          </p:cNvSpPr>
          <p:nvPr>
            <p:ph type="sldNum" sz="quarter" idx="10"/>
          </p:nvPr>
        </p:nvSpPr>
        <p:spPr/>
        <p:txBody>
          <a:bodyPr/>
          <a:lstStyle/>
          <a:p>
            <a:fld id="{CEEAF17E-AADF-4DB7-86C8-2656BB0FF4D7}" type="slidenum">
              <a:rPr lang="en-US" smtClean="0"/>
              <a:pPr/>
              <a:t>33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16056004"/>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EAF17E-AADF-4DB7-86C8-2656BB0FF4D7}" type="slidenum">
              <a:rPr lang="en-US" smtClean="0"/>
              <a:pPr/>
              <a:t>36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13976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CC5467B-3544-41DB-A7B6-9EB89DAE8B26}"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6306A16-60A1-4A22-8E71-693937772756}"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6A69957-526A-45A6-9EE5-5BA54D509383}"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F7BC860-DBBB-4CB6-9377-97F500E42DA9}"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72E7C2F-DAC0-47CC-ADC2-A849700EAAA7}"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2D36D4D-0317-40B7-AF5A-C46B3FAE2195}" type="slidenum">
              <a:rPr lang="en-US" smtClean="0"/>
              <a:pPr>
                <a:defRPr/>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B36C423-7681-4CD0-99E1-9EB24DA4EF4F}"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25BA8FB-5828-46E3-A5EE-EBB6771E672A}"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7B23F0F-1092-4C33-90BD-387F2E7D893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pPr>
              <a:defRPr/>
            </a:pPr>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a:defRPr/>
            </a:pPr>
            <a:fld id="{59CFFB4B-9AAA-4467-BF4D-3D34050C52E9}"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5375AC3-F96D-45DC-A338-35F25A2A7E36}"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pPr>
              <a:defRPr/>
            </a:pPr>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a:defRPr/>
            </a:pPr>
            <a:fld id="{1876C51A-949D-4AEC-B77C-73D24FC67E16}"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hyperlink" Target="http://www.flra.gov/ogc_ro_bos" TargetMode="External"/><Relationship Id="rId5" Type="http://schemas.openxmlformats.org/officeDocument/2006/relationships/hyperlink" Target="http://www.flra.gov/ogc_ro_was" TargetMode="External"/><Relationship Id="rId6" Type="http://schemas.openxmlformats.org/officeDocument/2006/relationships/hyperlink" Target="http://www.flra.gov/ogc_ro_atl" TargetMode="External"/><Relationship Id="rId7" Type="http://schemas.openxmlformats.org/officeDocument/2006/relationships/hyperlink" Target="http://www.flra.gov/ogc_ro_dal" TargetMode="External"/><Relationship Id="rId8" Type="http://schemas.openxmlformats.org/officeDocument/2006/relationships/hyperlink" Target="http://www.flra.gov/ogc_ro_chi" TargetMode="External"/><Relationship Id="rId9" Type="http://schemas.openxmlformats.org/officeDocument/2006/relationships/hyperlink" Target="http://www.flra.gov/ogc_ro_den" TargetMode="External"/><Relationship Id="rId10" Type="http://schemas.openxmlformats.org/officeDocument/2006/relationships/hyperlink" Target="http://www.flra.gov/ogc_ro_sf"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flra.gov/statute_abou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520940" cy="548640"/>
          </a:xfrm>
        </p:spPr>
        <p:txBody>
          <a:bodyPr/>
          <a:lstStyle/>
          <a:p>
            <a:pPr algn="ctr"/>
            <a:r>
              <a:rPr lang="en-US" dirty="0" smtClean="0"/>
              <a:t>Unfair labor practices  v. Grievances</a:t>
            </a:r>
            <a:br>
              <a:rPr lang="en-US" dirty="0" smtClean="0"/>
            </a:br>
            <a:r>
              <a:rPr lang="en-US" dirty="0" smtClean="0"/>
              <a:t>at FLRA, NLRB, and DC </a:t>
            </a:r>
            <a:r>
              <a:rPr lang="en-US" dirty="0" err="1" smtClean="0"/>
              <a:t>Perb</a:t>
            </a:r>
            <a:endParaRPr lang="en-US" dirty="0"/>
          </a:p>
        </p:txBody>
      </p:sp>
      <p:sp>
        <p:nvSpPr>
          <p:cNvPr id="3" name="Content Placeholder 2"/>
          <p:cNvSpPr>
            <a:spLocks noGrp="1"/>
          </p:cNvSpPr>
          <p:nvPr>
            <p:ph idx="1"/>
          </p:nvPr>
        </p:nvSpPr>
        <p:spPr>
          <a:xfrm>
            <a:off x="685800" y="1828800"/>
            <a:ext cx="7520940" cy="3579849"/>
          </a:xfrm>
        </p:spPr>
        <p:txBody>
          <a:bodyPr>
            <a:normAutofit/>
          </a:bodyPr>
          <a:lstStyle/>
          <a:p>
            <a:r>
              <a:rPr lang="en-US" sz="2000" dirty="0" smtClean="0"/>
              <a:t>The Pro’s and Con’s</a:t>
            </a:r>
          </a:p>
          <a:p>
            <a:r>
              <a:rPr lang="en-US" sz="2000" dirty="0" smtClean="0"/>
              <a:t>How are they Similar?</a:t>
            </a:r>
          </a:p>
          <a:p>
            <a:r>
              <a:rPr lang="en-US" sz="2000" dirty="0" smtClean="0"/>
              <a:t>How are they Different?</a:t>
            </a:r>
          </a:p>
          <a:p>
            <a:r>
              <a:rPr lang="en-US" sz="2000" dirty="0" smtClean="0"/>
              <a:t>Which should you file?</a:t>
            </a:r>
            <a:endParaRPr lang="en-U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1679277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mp:transition xmlns:mp="http://schemas.microsoft.com/office/mac/powerpoint/2008/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 to the ULP Process</a:t>
            </a:r>
            <a:endParaRPr lang="en-US" dirty="0"/>
          </a:p>
        </p:txBody>
      </p:sp>
      <p:sp>
        <p:nvSpPr>
          <p:cNvPr id="3" name="Content Placeholder 2"/>
          <p:cNvSpPr>
            <a:spLocks noGrp="1"/>
          </p:cNvSpPr>
          <p:nvPr>
            <p:ph idx="1"/>
          </p:nvPr>
        </p:nvSpPr>
        <p:spPr>
          <a:xfrm>
            <a:off x="914400" y="1219200"/>
            <a:ext cx="7520940" cy="3579849"/>
          </a:xfrm>
        </p:spPr>
        <p:txBody>
          <a:bodyPr/>
          <a:lstStyle/>
          <a:p>
            <a:r>
              <a:rPr lang="en-US" sz="2000" b="0" dirty="0" smtClean="0"/>
              <a:t>FLRA is generally very conservative</a:t>
            </a:r>
          </a:p>
          <a:p>
            <a:r>
              <a:rPr lang="en-US" sz="2000" b="0" dirty="0" smtClean="0"/>
              <a:t>It can take up to two years for a case to get to a hearing</a:t>
            </a:r>
          </a:p>
          <a:p>
            <a:r>
              <a:rPr lang="en-US" sz="2000" b="0" dirty="0" smtClean="0"/>
              <a:t>There really has to be an understanding of FLRA case law and applicable doctrines</a:t>
            </a:r>
          </a:p>
          <a:p>
            <a:r>
              <a:rPr lang="en-US" sz="2000" b="0" dirty="0" smtClean="0"/>
              <a:t>FLRA has a lot of discretion</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5460871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p14:prism isContent="1"/>
      </p:transition>
    </mc:Choice>
    <mc:Fallback>
      <mp:transition xmlns:mp="http://schemas.microsoft.com/office/mac/powerpoint/2008/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dirty="0" smtClean="0"/>
              <a:t>Standards of Proof</a:t>
            </a:r>
          </a:p>
        </p:txBody>
      </p:sp>
      <p:sp>
        <p:nvSpPr>
          <p:cNvPr id="13316" name="Rectangle 4"/>
          <p:cNvSpPr>
            <a:spLocks noGrp="1" noChangeArrowheads="1"/>
          </p:cNvSpPr>
          <p:nvPr>
            <p:ph idx="1"/>
          </p:nvPr>
        </p:nvSpPr>
        <p:spPr>
          <a:noFill/>
        </p:spPr>
        <p:txBody>
          <a:bodyPr/>
          <a:lstStyle/>
          <a:p>
            <a:pPr eaLnBrk="1" hangingPunct="1"/>
            <a:r>
              <a:rPr lang="en-US" sz="2000" dirty="0" smtClean="0"/>
              <a:t>We must be able to prove our case:</a:t>
            </a:r>
          </a:p>
          <a:p>
            <a:pPr lvl="1" eaLnBrk="1" hangingPunct="1"/>
            <a:r>
              <a:rPr lang="en-US" sz="2000" dirty="0" smtClean="0"/>
              <a:t>Specifics of Charge</a:t>
            </a:r>
          </a:p>
          <a:p>
            <a:pPr lvl="1" eaLnBrk="1" hangingPunct="1"/>
            <a:r>
              <a:rPr lang="en-US" sz="2000" dirty="0" smtClean="0"/>
              <a:t>Evidence will include:</a:t>
            </a:r>
          </a:p>
          <a:p>
            <a:pPr lvl="3" eaLnBrk="1" hangingPunct="1"/>
            <a:r>
              <a:rPr lang="en-US" sz="2000" dirty="0" smtClean="0"/>
              <a:t>Written Evidence</a:t>
            </a:r>
          </a:p>
          <a:p>
            <a:pPr lvl="3" eaLnBrk="1" hangingPunct="1"/>
            <a:r>
              <a:rPr lang="en-US" sz="2000" dirty="0" smtClean="0"/>
              <a:t>Oral Evidence</a:t>
            </a:r>
          </a:p>
          <a:p>
            <a:pPr lvl="3" eaLnBrk="1" hangingPunct="1"/>
            <a:r>
              <a:rPr lang="en-US" sz="2000" dirty="0" smtClean="0"/>
              <a:t>Other facts that support case (employee files)</a:t>
            </a:r>
          </a:p>
          <a:p>
            <a:pPr lvl="3" eaLnBrk="1" hangingPunct="1"/>
            <a:r>
              <a:rPr lang="en-US" sz="2000" dirty="0" smtClean="0"/>
              <a:t>Witnesses</a:t>
            </a:r>
          </a:p>
          <a:p>
            <a:pPr eaLnBrk="1" hangingPunct="1">
              <a:buFontTx/>
              <a:buNone/>
            </a:pPr>
            <a:endParaRPr lang="en-US" dirty="0" smtClean="0">
              <a:latin typeface="Tahoma" pitchFamily="34" charset="0"/>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600">
        <p14:prism isContent="1" isInverted="1"/>
      </p:transition>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 calcmode="lin" valueType="num">
                                      <p:cBhvr additive="base">
                                        <p:cTn id="7" dur="500" fill="hold"/>
                                        <p:tgtEl>
                                          <p:spTgt spid="133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6">
                                            <p:txEl>
                                              <p:pRg st="1" end="1"/>
                                            </p:txEl>
                                          </p:spTgt>
                                        </p:tgtEl>
                                        <p:attrNameLst>
                                          <p:attrName>style.visibility</p:attrName>
                                        </p:attrNameLst>
                                      </p:cBhvr>
                                      <p:to>
                                        <p:strVal val="visible"/>
                                      </p:to>
                                    </p:set>
                                    <p:anim calcmode="lin" valueType="num">
                                      <p:cBhvr additive="base">
                                        <p:cTn id="13" dur="500" fill="hold"/>
                                        <p:tgtEl>
                                          <p:spTgt spid="1331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16">
                                            <p:txEl>
                                              <p:pRg st="2" end="2"/>
                                            </p:txEl>
                                          </p:spTgt>
                                        </p:tgtEl>
                                        <p:attrNameLst>
                                          <p:attrName>style.visibility</p:attrName>
                                        </p:attrNameLst>
                                      </p:cBhvr>
                                      <p:to>
                                        <p:strVal val="visible"/>
                                      </p:to>
                                    </p:set>
                                    <p:anim calcmode="lin" valueType="num">
                                      <p:cBhvr additive="base">
                                        <p:cTn id="19" dur="500" fill="hold"/>
                                        <p:tgtEl>
                                          <p:spTgt spid="1331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316">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3316">
                                            <p:txEl>
                                              <p:pRg st="3" end="3"/>
                                            </p:txEl>
                                          </p:spTgt>
                                        </p:tgtEl>
                                        <p:attrNameLst>
                                          <p:attrName>style.visibility</p:attrName>
                                        </p:attrNameLst>
                                      </p:cBhvr>
                                      <p:to>
                                        <p:strVal val="visible"/>
                                      </p:to>
                                    </p:set>
                                    <p:anim calcmode="lin" valueType="num">
                                      <p:cBhvr additive="base">
                                        <p:cTn id="23" dur="500" fill="hold"/>
                                        <p:tgtEl>
                                          <p:spTgt spid="13316">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3316">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3316">
                                            <p:txEl>
                                              <p:pRg st="4" end="4"/>
                                            </p:txEl>
                                          </p:spTgt>
                                        </p:tgtEl>
                                        <p:attrNameLst>
                                          <p:attrName>style.visibility</p:attrName>
                                        </p:attrNameLst>
                                      </p:cBhvr>
                                      <p:to>
                                        <p:strVal val="visible"/>
                                      </p:to>
                                    </p:set>
                                    <p:anim calcmode="lin" valueType="num">
                                      <p:cBhvr additive="base">
                                        <p:cTn id="27" dur="500" fill="hold"/>
                                        <p:tgtEl>
                                          <p:spTgt spid="13316">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3316">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3316">
                                            <p:txEl>
                                              <p:pRg st="5" end="5"/>
                                            </p:txEl>
                                          </p:spTgt>
                                        </p:tgtEl>
                                        <p:attrNameLst>
                                          <p:attrName>style.visibility</p:attrName>
                                        </p:attrNameLst>
                                      </p:cBhvr>
                                      <p:to>
                                        <p:strVal val="visible"/>
                                      </p:to>
                                    </p:set>
                                    <p:anim calcmode="lin" valueType="num">
                                      <p:cBhvr additive="base">
                                        <p:cTn id="31" dur="500" fill="hold"/>
                                        <p:tgtEl>
                                          <p:spTgt spid="13316">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316">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3316">
                                            <p:txEl>
                                              <p:pRg st="6" end="6"/>
                                            </p:txEl>
                                          </p:spTgt>
                                        </p:tgtEl>
                                        <p:attrNameLst>
                                          <p:attrName>style.visibility</p:attrName>
                                        </p:attrNameLst>
                                      </p:cBhvr>
                                      <p:to>
                                        <p:strVal val="visible"/>
                                      </p:to>
                                    </p:set>
                                    <p:anim calcmode="lin" valueType="num">
                                      <p:cBhvr additive="base">
                                        <p:cTn id="35" dur="500" fill="hold"/>
                                        <p:tgtEl>
                                          <p:spTgt spid="13316">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331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p" bldLvl="2" autoUpdateAnimBg="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b="1" dirty="0" smtClean="0"/>
              <a:t>Documenting ULP’s</a:t>
            </a:r>
          </a:p>
        </p:txBody>
      </p:sp>
      <p:sp>
        <p:nvSpPr>
          <p:cNvPr id="4101" name="Rectangle 5"/>
          <p:cNvSpPr>
            <a:spLocks noGrp="1" noChangeArrowheads="1"/>
          </p:cNvSpPr>
          <p:nvPr>
            <p:ph idx="1"/>
          </p:nvPr>
        </p:nvSpPr>
        <p:spPr>
          <a:xfrm>
            <a:off x="381000" y="1295400"/>
            <a:ext cx="8229600" cy="4525963"/>
          </a:xfrm>
          <a:noFill/>
        </p:spPr>
        <p:txBody>
          <a:bodyPr>
            <a:normAutofit/>
          </a:bodyPr>
          <a:lstStyle/>
          <a:p>
            <a:pPr eaLnBrk="1" hangingPunct="1">
              <a:lnSpc>
                <a:spcPct val="90000"/>
              </a:lnSpc>
            </a:pPr>
            <a:r>
              <a:rPr lang="en-US" sz="2000" dirty="0" smtClean="0">
                <a:solidFill>
                  <a:schemeClr val="tx2"/>
                </a:solidFill>
              </a:rPr>
              <a:t>To win a ULP, we need to prove our case with clear evidence</a:t>
            </a:r>
          </a:p>
          <a:p>
            <a:pPr eaLnBrk="1" hangingPunct="1">
              <a:lnSpc>
                <a:spcPct val="90000"/>
              </a:lnSpc>
            </a:pPr>
            <a:r>
              <a:rPr lang="en-US" sz="2000" dirty="0" smtClean="0">
                <a:solidFill>
                  <a:schemeClr val="tx2"/>
                </a:solidFill>
              </a:rPr>
              <a:t>As soon as possible after event:</a:t>
            </a:r>
          </a:p>
          <a:p>
            <a:pPr lvl="2" eaLnBrk="1" hangingPunct="1">
              <a:lnSpc>
                <a:spcPct val="90000"/>
              </a:lnSpc>
            </a:pPr>
            <a:r>
              <a:rPr lang="en-US" sz="2000" dirty="0" smtClean="0">
                <a:solidFill>
                  <a:schemeClr val="tx2"/>
                </a:solidFill>
              </a:rPr>
              <a:t>Write down in detail what happened</a:t>
            </a:r>
          </a:p>
          <a:p>
            <a:pPr lvl="2" eaLnBrk="1" hangingPunct="1">
              <a:lnSpc>
                <a:spcPct val="90000"/>
              </a:lnSpc>
            </a:pPr>
            <a:r>
              <a:rPr lang="en-US" sz="2000" dirty="0" smtClean="0">
                <a:solidFill>
                  <a:schemeClr val="tx2"/>
                </a:solidFill>
              </a:rPr>
              <a:t>Who witnessed the event</a:t>
            </a:r>
          </a:p>
          <a:p>
            <a:pPr lvl="2" eaLnBrk="1" hangingPunct="1">
              <a:lnSpc>
                <a:spcPct val="90000"/>
              </a:lnSpc>
            </a:pPr>
            <a:r>
              <a:rPr lang="en-US" sz="2000" dirty="0" smtClean="0">
                <a:solidFill>
                  <a:schemeClr val="tx2"/>
                </a:solidFill>
              </a:rPr>
              <a:t>Any other important information/details</a:t>
            </a:r>
          </a:p>
          <a:p>
            <a:pPr eaLnBrk="1" hangingPunct="1">
              <a:lnSpc>
                <a:spcPct val="90000"/>
              </a:lnSpc>
            </a:pPr>
            <a:r>
              <a:rPr lang="en-US" sz="2000" dirty="0" smtClean="0">
                <a:solidFill>
                  <a:schemeClr val="tx2"/>
                </a:solidFill>
              </a:rPr>
              <a:t>Get any witnesses to write down:</a:t>
            </a:r>
          </a:p>
          <a:p>
            <a:pPr lvl="2" eaLnBrk="1" hangingPunct="1">
              <a:lnSpc>
                <a:spcPct val="90000"/>
              </a:lnSpc>
            </a:pPr>
            <a:r>
              <a:rPr lang="en-US" sz="2000" dirty="0" smtClean="0">
                <a:solidFill>
                  <a:schemeClr val="tx2"/>
                </a:solidFill>
              </a:rPr>
              <a:t>What they witnessed and what was said, done, etc.</a:t>
            </a:r>
          </a:p>
          <a:p>
            <a:pPr lvl="2" eaLnBrk="1" hangingPunct="1">
              <a:lnSpc>
                <a:spcPct val="90000"/>
              </a:lnSpc>
            </a:pPr>
            <a:r>
              <a:rPr lang="en-US" sz="2000" dirty="0" smtClean="0">
                <a:solidFill>
                  <a:schemeClr val="tx2"/>
                </a:solidFill>
              </a:rPr>
              <a:t>Who was present</a:t>
            </a:r>
          </a:p>
          <a:p>
            <a:pPr lvl="2" eaLnBrk="1" hangingPunct="1">
              <a:lnSpc>
                <a:spcPct val="90000"/>
              </a:lnSpc>
            </a:pPr>
            <a:r>
              <a:rPr lang="en-US" sz="2000" dirty="0" smtClean="0">
                <a:solidFill>
                  <a:schemeClr val="tx2"/>
                </a:solidFill>
              </a:rPr>
              <a:t>Any other important information regarding event</a:t>
            </a:r>
          </a:p>
          <a:p>
            <a:pPr lvl="2" eaLnBrk="1" hangingPunct="1">
              <a:lnSpc>
                <a:spcPct val="90000"/>
              </a:lnSpc>
            </a:pPr>
            <a:r>
              <a:rPr lang="en-US" sz="2000" dirty="0" smtClean="0">
                <a:solidFill>
                  <a:schemeClr val="tx2"/>
                </a:solidFill>
              </a:rPr>
              <a:t>Have them </a:t>
            </a:r>
            <a:r>
              <a:rPr lang="en-US" sz="2000" dirty="0" smtClean="0"/>
              <a:t>SIGN and DATE</a:t>
            </a:r>
            <a:r>
              <a:rPr lang="en-US" sz="2000" dirty="0" smtClean="0">
                <a:solidFill>
                  <a:schemeClr val="tx2"/>
                </a:solidFill>
              </a:rPr>
              <a:t> the paper and get a copy.</a:t>
            </a: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100">
        <p14:switch dir="r"/>
      </p:transition>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01">
                                            <p:txEl>
                                              <p:pRg st="0" end="0"/>
                                            </p:txEl>
                                          </p:spTgt>
                                        </p:tgtEl>
                                        <p:attrNameLst>
                                          <p:attrName>style.visibility</p:attrName>
                                        </p:attrNameLst>
                                      </p:cBhvr>
                                      <p:to>
                                        <p:strVal val="visible"/>
                                      </p:to>
                                    </p:set>
                                    <p:animEffect transition="in" filter="wipe(left)">
                                      <p:cBhvr>
                                        <p:cTn id="7" dur="500"/>
                                        <p:tgtEl>
                                          <p:spTgt spid="41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01">
                                            <p:txEl>
                                              <p:pRg st="1" end="1"/>
                                            </p:txEl>
                                          </p:spTgt>
                                        </p:tgtEl>
                                        <p:attrNameLst>
                                          <p:attrName>style.visibility</p:attrName>
                                        </p:attrNameLst>
                                      </p:cBhvr>
                                      <p:to>
                                        <p:strVal val="visible"/>
                                      </p:to>
                                    </p:set>
                                    <p:animEffect transition="in" filter="wipe(left)">
                                      <p:cBhvr>
                                        <p:cTn id="12" dur="500"/>
                                        <p:tgtEl>
                                          <p:spTgt spid="41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01">
                                            <p:txEl>
                                              <p:pRg st="2" end="2"/>
                                            </p:txEl>
                                          </p:spTgt>
                                        </p:tgtEl>
                                        <p:attrNameLst>
                                          <p:attrName>style.visibility</p:attrName>
                                        </p:attrNameLst>
                                      </p:cBhvr>
                                      <p:to>
                                        <p:strVal val="visible"/>
                                      </p:to>
                                    </p:set>
                                    <p:animEffect transition="in" filter="wipe(left)">
                                      <p:cBhvr>
                                        <p:cTn id="17" dur="500"/>
                                        <p:tgtEl>
                                          <p:spTgt spid="41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01">
                                            <p:txEl>
                                              <p:pRg st="3" end="3"/>
                                            </p:txEl>
                                          </p:spTgt>
                                        </p:tgtEl>
                                        <p:attrNameLst>
                                          <p:attrName>style.visibility</p:attrName>
                                        </p:attrNameLst>
                                      </p:cBhvr>
                                      <p:to>
                                        <p:strVal val="visible"/>
                                      </p:to>
                                    </p:set>
                                    <p:animEffect transition="in" filter="wipe(left)">
                                      <p:cBhvr>
                                        <p:cTn id="22" dur="500"/>
                                        <p:tgtEl>
                                          <p:spTgt spid="410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101">
                                            <p:txEl>
                                              <p:pRg st="4" end="4"/>
                                            </p:txEl>
                                          </p:spTgt>
                                        </p:tgtEl>
                                        <p:attrNameLst>
                                          <p:attrName>style.visibility</p:attrName>
                                        </p:attrNameLst>
                                      </p:cBhvr>
                                      <p:to>
                                        <p:strVal val="visible"/>
                                      </p:to>
                                    </p:set>
                                    <p:animEffect transition="in" filter="wipe(left)">
                                      <p:cBhvr>
                                        <p:cTn id="27" dur="500"/>
                                        <p:tgtEl>
                                          <p:spTgt spid="410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101">
                                            <p:txEl>
                                              <p:pRg st="5" end="5"/>
                                            </p:txEl>
                                          </p:spTgt>
                                        </p:tgtEl>
                                        <p:attrNameLst>
                                          <p:attrName>style.visibility</p:attrName>
                                        </p:attrNameLst>
                                      </p:cBhvr>
                                      <p:to>
                                        <p:strVal val="visible"/>
                                      </p:to>
                                    </p:set>
                                    <p:animEffect transition="in" filter="wipe(left)">
                                      <p:cBhvr>
                                        <p:cTn id="32" dur="500"/>
                                        <p:tgtEl>
                                          <p:spTgt spid="410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101">
                                            <p:txEl>
                                              <p:pRg st="6" end="6"/>
                                            </p:txEl>
                                          </p:spTgt>
                                        </p:tgtEl>
                                        <p:attrNameLst>
                                          <p:attrName>style.visibility</p:attrName>
                                        </p:attrNameLst>
                                      </p:cBhvr>
                                      <p:to>
                                        <p:strVal val="visible"/>
                                      </p:to>
                                    </p:set>
                                    <p:animEffect transition="in" filter="wipe(left)">
                                      <p:cBhvr>
                                        <p:cTn id="37" dur="500"/>
                                        <p:tgtEl>
                                          <p:spTgt spid="410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101">
                                            <p:txEl>
                                              <p:pRg st="7" end="7"/>
                                            </p:txEl>
                                          </p:spTgt>
                                        </p:tgtEl>
                                        <p:attrNameLst>
                                          <p:attrName>style.visibility</p:attrName>
                                        </p:attrNameLst>
                                      </p:cBhvr>
                                      <p:to>
                                        <p:strVal val="visible"/>
                                      </p:to>
                                    </p:set>
                                    <p:animEffect transition="in" filter="wipe(left)">
                                      <p:cBhvr>
                                        <p:cTn id="42" dur="500"/>
                                        <p:tgtEl>
                                          <p:spTgt spid="410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101">
                                            <p:txEl>
                                              <p:pRg st="8" end="8"/>
                                            </p:txEl>
                                          </p:spTgt>
                                        </p:tgtEl>
                                        <p:attrNameLst>
                                          <p:attrName>style.visibility</p:attrName>
                                        </p:attrNameLst>
                                      </p:cBhvr>
                                      <p:to>
                                        <p:strVal val="visible"/>
                                      </p:to>
                                    </p:set>
                                    <p:animEffect transition="in" filter="wipe(left)">
                                      <p:cBhvr>
                                        <p:cTn id="47" dur="500"/>
                                        <p:tgtEl>
                                          <p:spTgt spid="410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101">
                                            <p:txEl>
                                              <p:pRg st="9" end="9"/>
                                            </p:txEl>
                                          </p:spTgt>
                                        </p:tgtEl>
                                        <p:attrNameLst>
                                          <p:attrName>style.visibility</p:attrName>
                                        </p:attrNameLst>
                                      </p:cBhvr>
                                      <p:to>
                                        <p:strVal val="visible"/>
                                      </p:to>
                                    </p:set>
                                    <p:animEffect transition="in" filter="wipe(left)">
                                      <p:cBhvr>
                                        <p:cTn id="52" dur="500"/>
                                        <p:tgtEl>
                                          <p:spTgt spid="410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build="p" bldLvl="5" autoUpdateAnimBg="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ULP’s</a:t>
            </a:r>
            <a:endParaRPr lang="en-US" dirty="0"/>
          </a:p>
        </p:txBody>
      </p:sp>
      <p:sp>
        <p:nvSpPr>
          <p:cNvPr id="3" name="Content Placeholder 2"/>
          <p:cNvSpPr>
            <a:spLocks noGrp="1"/>
          </p:cNvSpPr>
          <p:nvPr>
            <p:ph idx="1"/>
          </p:nvPr>
        </p:nvSpPr>
        <p:spPr>
          <a:xfrm>
            <a:off x="685800" y="1143000"/>
            <a:ext cx="7520940" cy="3579849"/>
          </a:xfrm>
        </p:spPr>
        <p:txBody>
          <a:bodyPr/>
          <a:lstStyle/>
          <a:p>
            <a:r>
              <a:rPr lang="en-US" sz="2800" b="0" dirty="0" smtClean="0"/>
              <a:t>Some are easier to win than others</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709788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600">
        <p14:prism isInverted="1"/>
      </p:transition>
    </mc:Choice>
    <mc:Fallback>
      <mp:transition xmlns:mp="http://schemas.microsoft.com/office/mac/powerpoint/2008/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b="1" dirty="0" smtClean="0"/>
              <a:t>Section 7116(a)(1</a:t>
            </a:r>
            <a:r>
              <a:rPr lang="en-US" b="1" dirty="0"/>
              <a:t>), 8(a)(1) violations</a:t>
            </a:r>
            <a:endParaRPr lang="en-US" b="1" dirty="0" smtClean="0"/>
          </a:p>
        </p:txBody>
      </p:sp>
      <p:sp>
        <p:nvSpPr>
          <p:cNvPr id="5124" name="Rectangle 4"/>
          <p:cNvSpPr>
            <a:spLocks noGrp="1" noChangeArrowheads="1"/>
          </p:cNvSpPr>
          <p:nvPr>
            <p:ph idx="1"/>
          </p:nvPr>
        </p:nvSpPr>
        <p:spPr>
          <a:noFill/>
        </p:spPr>
        <p:txBody>
          <a:bodyPr/>
          <a:lstStyle/>
          <a:p>
            <a:pPr eaLnBrk="1" hangingPunct="1"/>
            <a:r>
              <a:rPr lang="en-US" sz="2000" dirty="0" smtClean="0"/>
              <a:t>Interference with Restraint, or Coercion of any Employee in the Exercise of Rights</a:t>
            </a:r>
          </a:p>
          <a:p>
            <a:pPr lvl="1" eaLnBrk="1" hangingPunct="1"/>
            <a:r>
              <a:rPr lang="en-US" sz="2000" dirty="0" smtClean="0"/>
              <a:t>Critical statements of the Union</a:t>
            </a:r>
          </a:p>
          <a:p>
            <a:pPr lvl="1" eaLnBrk="1" hangingPunct="1"/>
            <a:r>
              <a:rPr lang="en-US" sz="2000" dirty="0" smtClean="0"/>
              <a:t>Threats of Reprisal</a:t>
            </a:r>
          </a:p>
          <a:p>
            <a:pPr lvl="1" eaLnBrk="1" hangingPunct="1"/>
            <a:r>
              <a:rPr lang="en-US" sz="2000" dirty="0" smtClean="0"/>
              <a:t>Threats against filing a Representation Petition</a:t>
            </a:r>
          </a:p>
          <a:p>
            <a:pPr lvl="1" eaLnBrk="1" hangingPunct="1"/>
            <a:r>
              <a:rPr lang="en-US" sz="2000" dirty="0" smtClean="0"/>
              <a:t>Threats against union representatives for aiding BUE’s in pursuing grievances</a:t>
            </a:r>
          </a:p>
          <a:p>
            <a:pPr eaLnBrk="1" hangingPunct="1"/>
            <a:endParaRPr lang="en-US" dirty="0" smtClean="0"/>
          </a:p>
          <a:p>
            <a:pPr eaLnBrk="1" hangingPunct="1"/>
            <a:endParaRPr lang="en-US" dirty="0" smtClean="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 calcmode="lin" valueType="num">
                                      <p:cBhvr additive="base">
                                        <p:cTn id="7" dur="500" fill="hold"/>
                                        <p:tgtEl>
                                          <p:spTgt spid="512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4">
                                            <p:txEl>
                                              <p:pRg st="1" end="1"/>
                                            </p:txEl>
                                          </p:spTgt>
                                        </p:tgtEl>
                                        <p:attrNameLst>
                                          <p:attrName>style.visibility</p:attrName>
                                        </p:attrNameLst>
                                      </p:cBhvr>
                                      <p:to>
                                        <p:strVal val="visible"/>
                                      </p:to>
                                    </p:set>
                                    <p:anim calcmode="lin" valueType="num">
                                      <p:cBhvr additive="base">
                                        <p:cTn id="13" dur="500" fill="hold"/>
                                        <p:tgtEl>
                                          <p:spTgt spid="512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4">
                                            <p:txEl>
                                              <p:pRg st="2" end="2"/>
                                            </p:txEl>
                                          </p:spTgt>
                                        </p:tgtEl>
                                        <p:attrNameLst>
                                          <p:attrName>style.visibility</p:attrName>
                                        </p:attrNameLst>
                                      </p:cBhvr>
                                      <p:to>
                                        <p:strVal val="visible"/>
                                      </p:to>
                                    </p:set>
                                    <p:anim calcmode="lin" valueType="num">
                                      <p:cBhvr additive="base">
                                        <p:cTn id="19" dur="500" fill="hold"/>
                                        <p:tgtEl>
                                          <p:spTgt spid="512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4">
                                            <p:txEl>
                                              <p:pRg st="3" end="3"/>
                                            </p:txEl>
                                          </p:spTgt>
                                        </p:tgtEl>
                                        <p:attrNameLst>
                                          <p:attrName>style.visibility</p:attrName>
                                        </p:attrNameLst>
                                      </p:cBhvr>
                                      <p:to>
                                        <p:strVal val="visible"/>
                                      </p:to>
                                    </p:set>
                                    <p:anim calcmode="lin" valueType="num">
                                      <p:cBhvr additive="base">
                                        <p:cTn id="25" dur="500" fill="hold"/>
                                        <p:tgtEl>
                                          <p:spTgt spid="512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24">
                                            <p:txEl>
                                              <p:pRg st="4" end="4"/>
                                            </p:txEl>
                                          </p:spTgt>
                                        </p:tgtEl>
                                        <p:attrNameLst>
                                          <p:attrName>style.visibility</p:attrName>
                                        </p:attrNameLst>
                                      </p:cBhvr>
                                      <p:to>
                                        <p:strVal val="visible"/>
                                      </p:to>
                                    </p:set>
                                    <p:anim calcmode="lin" valueType="num">
                                      <p:cBhvr additive="base">
                                        <p:cTn id="31" dur="500" fill="hold"/>
                                        <p:tgtEl>
                                          <p:spTgt spid="512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2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bldLvl="2" autoUpdateAnimBg="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Section 7116(a)(1) and (5); </a:t>
            </a:r>
            <a:r>
              <a:rPr lang="en-US" b="1" dirty="0"/>
              <a:t>Section 8(a</a:t>
            </a:r>
            <a:r>
              <a:rPr lang="en-US" b="1" dirty="0" smtClean="0"/>
              <a:t>)(1) and (5</a:t>
            </a:r>
            <a:r>
              <a:rPr lang="en-US" b="1" dirty="0"/>
              <a:t>)</a:t>
            </a:r>
            <a:endParaRPr lang="en-US" dirty="0"/>
          </a:p>
        </p:txBody>
      </p:sp>
      <p:sp>
        <p:nvSpPr>
          <p:cNvPr id="3" name="Content Placeholder 2"/>
          <p:cNvSpPr>
            <a:spLocks noGrp="1"/>
          </p:cNvSpPr>
          <p:nvPr>
            <p:ph idx="1"/>
          </p:nvPr>
        </p:nvSpPr>
        <p:spPr/>
        <p:txBody>
          <a:bodyPr>
            <a:normAutofit/>
          </a:bodyPr>
          <a:lstStyle/>
          <a:p>
            <a:r>
              <a:rPr lang="en-US" sz="2000" dirty="0" smtClean="0"/>
              <a:t>Refusal to Bargain</a:t>
            </a:r>
          </a:p>
          <a:p>
            <a:r>
              <a:rPr lang="en-US" sz="2000" dirty="0" smtClean="0"/>
              <a:t>Management</a:t>
            </a:r>
          </a:p>
          <a:p>
            <a:pPr lvl="1"/>
            <a:r>
              <a:rPr lang="en-US" sz="2000" dirty="0" smtClean="0"/>
              <a:t>refuses to Negotiate with the Union (has to be more than </a:t>
            </a:r>
            <a:r>
              <a:rPr lang="en-US" sz="2000" i="1" dirty="0" smtClean="0"/>
              <a:t>de </a:t>
            </a:r>
            <a:r>
              <a:rPr lang="en-US" sz="2000" i="1" dirty="0" err="1" smtClean="0"/>
              <a:t>minimis</a:t>
            </a:r>
            <a:r>
              <a:rPr lang="en-US" sz="2000" dirty="0" smtClean="0"/>
              <a:t>)</a:t>
            </a:r>
          </a:p>
          <a:p>
            <a:pPr lvl="1"/>
            <a:r>
              <a:rPr lang="en-US" sz="2000" dirty="0" smtClean="0"/>
              <a:t>Implements a proposal prior to the conclusion of bargaining</a:t>
            </a:r>
          </a:p>
          <a:p>
            <a:pPr lvl="1"/>
            <a:r>
              <a:rPr lang="en-US" sz="2000" dirty="0"/>
              <a:t>w</a:t>
            </a:r>
            <a:r>
              <a:rPr lang="en-US" sz="2000" dirty="0" smtClean="0"/>
              <a:t>rongly declares a union proposal to be “on-negotiable”</a:t>
            </a:r>
          </a:p>
          <a:p>
            <a:endParaRPr lang="en-U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62102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Section 7116(a)(1) and (5)</a:t>
            </a:r>
            <a:endParaRPr lang="en-US" b="1" dirty="0"/>
          </a:p>
        </p:txBody>
      </p:sp>
      <p:sp>
        <p:nvSpPr>
          <p:cNvPr id="3" name="Content Placeholder 2"/>
          <p:cNvSpPr>
            <a:spLocks noGrp="1"/>
          </p:cNvSpPr>
          <p:nvPr>
            <p:ph idx="1"/>
          </p:nvPr>
        </p:nvSpPr>
        <p:spPr/>
        <p:txBody>
          <a:bodyPr>
            <a:normAutofit/>
          </a:bodyPr>
          <a:lstStyle/>
          <a:p>
            <a:r>
              <a:rPr lang="en-US" sz="2400" b="0" dirty="0" smtClean="0"/>
              <a:t>Bypassing the Union and directly notifying the BUE’s of changes to working conditions</a:t>
            </a:r>
            <a:endParaRPr lang="en-US" sz="2400" b="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9656259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100">
        <p:cut/>
      </p:transition>
    </mc:Choice>
    <mc:Fallback>
      <mp:transition xmlns:mp="http://schemas.microsoft.com/office/mac/powerpoint/2008/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Other Common ULP’s</a:t>
            </a:r>
            <a:endParaRPr lang="en-US" b="1" dirty="0"/>
          </a:p>
        </p:txBody>
      </p:sp>
      <p:sp>
        <p:nvSpPr>
          <p:cNvPr id="3" name="Content Placeholder 2"/>
          <p:cNvSpPr>
            <a:spLocks noGrp="1"/>
          </p:cNvSpPr>
          <p:nvPr>
            <p:ph idx="1"/>
          </p:nvPr>
        </p:nvSpPr>
        <p:spPr/>
        <p:txBody>
          <a:bodyPr>
            <a:normAutofit fontScale="92500" lnSpcReduction="20000"/>
          </a:bodyPr>
          <a:lstStyle/>
          <a:p>
            <a:r>
              <a:rPr lang="en-US" sz="2800" b="0" dirty="0" smtClean="0"/>
              <a:t>Refusal to Provide Data; Section 7116(a)(1), (5), and (8)</a:t>
            </a:r>
          </a:p>
          <a:p>
            <a:r>
              <a:rPr lang="en-US" sz="2800" b="0" dirty="0" smtClean="0"/>
              <a:t>Failing/Refusing to Cooperate in Impasse; 7116(a)(1) and (6)</a:t>
            </a:r>
          </a:p>
          <a:p>
            <a:r>
              <a:rPr lang="en-US" sz="2800" b="0" dirty="0" smtClean="0"/>
              <a:t>Failure to Afford the Union an Opportunity to be Present at a Formal Discussion; Section 7116(a)(1) and (8)</a:t>
            </a:r>
          </a:p>
          <a:p>
            <a:r>
              <a:rPr lang="en-US" sz="2800" b="0" dirty="0" smtClean="0"/>
              <a:t>Failure to Afford the Union an Opportunity to be present at a Weingarten Interview; 7116(a)(1) and (8)</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1047529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b="1" dirty="0" smtClean="0"/>
              <a:t>Setting up the ULP</a:t>
            </a:r>
          </a:p>
        </p:txBody>
      </p:sp>
      <p:sp>
        <p:nvSpPr>
          <p:cNvPr id="6149" name="Rectangle 5"/>
          <p:cNvSpPr>
            <a:spLocks noGrp="1" noChangeArrowheads="1"/>
          </p:cNvSpPr>
          <p:nvPr>
            <p:ph idx="1"/>
          </p:nvPr>
        </p:nvSpPr>
        <p:spPr>
          <a:noFill/>
        </p:spPr>
        <p:txBody>
          <a:bodyPr/>
          <a:lstStyle/>
          <a:p>
            <a:pPr eaLnBrk="1" hangingPunct="1">
              <a:lnSpc>
                <a:spcPct val="90000"/>
              </a:lnSpc>
            </a:pPr>
            <a:r>
              <a:rPr lang="en-US" b="0" dirty="0" smtClean="0">
                <a:solidFill>
                  <a:schemeClr val="tx2"/>
                </a:solidFill>
              </a:rPr>
              <a:t>“</a:t>
            </a:r>
            <a:r>
              <a:rPr lang="en-US" sz="2000" b="0" dirty="0" smtClean="0">
                <a:solidFill>
                  <a:schemeClr val="tx2"/>
                </a:solidFill>
              </a:rPr>
              <a:t>Particularized” Need (5 U.S.C. </a:t>
            </a:r>
            <a:r>
              <a:rPr lang="en-US" sz="2000" b="0" dirty="0" smtClean="0"/>
              <a:t>§ 7114(b)(4)</a:t>
            </a:r>
            <a:endParaRPr lang="en-US" sz="2000" b="0" dirty="0" smtClean="0">
              <a:solidFill>
                <a:schemeClr val="tx2"/>
              </a:solidFill>
            </a:endParaRPr>
          </a:p>
          <a:p>
            <a:pPr eaLnBrk="1" hangingPunct="1">
              <a:lnSpc>
                <a:spcPct val="90000"/>
              </a:lnSpc>
            </a:pPr>
            <a:r>
              <a:rPr lang="en-US" sz="2000" b="0" dirty="0" smtClean="0">
                <a:solidFill>
                  <a:schemeClr val="tx2"/>
                </a:solidFill>
              </a:rPr>
              <a:t>Information Requests Need to be Timely</a:t>
            </a:r>
          </a:p>
          <a:p>
            <a:pPr eaLnBrk="1" hangingPunct="1">
              <a:lnSpc>
                <a:spcPct val="90000"/>
              </a:lnSpc>
            </a:pPr>
            <a:r>
              <a:rPr lang="en-US" sz="2000" b="0" dirty="0" smtClean="0">
                <a:solidFill>
                  <a:schemeClr val="tx2"/>
                </a:solidFill>
              </a:rPr>
              <a:t>Make sure the IR supports the charge</a:t>
            </a:r>
          </a:p>
          <a:p>
            <a:pPr eaLnBrk="1" hangingPunct="1">
              <a:lnSpc>
                <a:spcPct val="90000"/>
              </a:lnSpc>
            </a:pPr>
            <a:r>
              <a:rPr lang="en-US" sz="2000" b="0" dirty="0" smtClean="0">
                <a:solidFill>
                  <a:schemeClr val="tx2"/>
                </a:solidFill>
              </a:rPr>
              <a:t>Make sure all Prep Work is done </a:t>
            </a:r>
          </a:p>
          <a:p>
            <a:pPr eaLnBrk="1" hangingPunct="1">
              <a:lnSpc>
                <a:spcPct val="90000"/>
              </a:lnSpc>
            </a:pPr>
            <a:r>
              <a:rPr lang="en-US" sz="2000" b="0" dirty="0" smtClean="0">
                <a:solidFill>
                  <a:schemeClr val="tx2"/>
                </a:solidFill>
              </a:rPr>
              <a:t>Send FLRA a Complete Package </a:t>
            </a:r>
          </a:p>
          <a:p>
            <a:pPr eaLnBrk="1" hangingPunct="1">
              <a:lnSpc>
                <a:spcPct val="90000"/>
              </a:lnSpc>
              <a:buFontTx/>
              <a:buNone/>
            </a:pPr>
            <a:endParaRPr lang="en-US" dirty="0" smtClean="0">
              <a:solidFill>
                <a:schemeClr val="tx2"/>
              </a:solidFill>
            </a:endParaRPr>
          </a:p>
          <a:p>
            <a:pPr eaLnBrk="1" hangingPunct="1">
              <a:lnSpc>
                <a:spcPct val="90000"/>
              </a:lnSpc>
            </a:pPr>
            <a:endParaRPr lang="en-US" dirty="0" smtClean="0">
              <a:solidFill>
                <a:schemeClr val="tx2"/>
              </a:solidFill>
            </a:endParaRPr>
          </a:p>
          <a:p>
            <a:pPr eaLnBrk="1" hangingPunct="1">
              <a:lnSpc>
                <a:spcPct val="90000"/>
              </a:lnSpc>
            </a:pPr>
            <a:endParaRPr lang="en-US" sz="4000" dirty="0" smtClean="0">
              <a:solidFill>
                <a:schemeClr val="tx2"/>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 calcmode="lin" valueType="num">
                                      <p:cBhvr additive="base">
                                        <p:cTn id="7" dur="500" fill="hold"/>
                                        <p:tgtEl>
                                          <p:spTgt spid="614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9">
                                            <p:txEl>
                                              <p:pRg st="1" end="1"/>
                                            </p:txEl>
                                          </p:spTgt>
                                        </p:tgtEl>
                                        <p:attrNameLst>
                                          <p:attrName>style.visibility</p:attrName>
                                        </p:attrNameLst>
                                      </p:cBhvr>
                                      <p:to>
                                        <p:strVal val="visible"/>
                                      </p:to>
                                    </p:set>
                                    <p:anim calcmode="lin" valueType="num">
                                      <p:cBhvr additive="base">
                                        <p:cTn id="13" dur="500" fill="hold"/>
                                        <p:tgtEl>
                                          <p:spTgt spid="614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9">
                                            <p:txEl>
                                              <p:pRg st="2" end="2"/>
                                            </p:txEl>
                                          </p:spTgt>
                                        </p:tgtEl>
                                        <p:attrNameLst>
                                          <p:attrName>style.visibility</p:attrName>
                                        </p:attrNameLst>
                                      </p:cBhvr>
                                      <p:to>
                                        <p:strVal val="visible"/>
                                      </p:to>
                                    </p:set>
                                    <p:anim calcmode="lin" valueType="num">
                                      <p:cBhvr additive="base">
                                        <p:cTn id="19" dur="500" fill="hold"/>
                                        <p:tgtEl>
                                          <p:spTgt spid="614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49">
                                            <p:txEl>
                                              <p:pRg st="3" end="3"/>
                                            </p:txEl>
                                          </p:spTgt>
                                        </p:tgtEl>
                                        <p:attrNameLst>
                                          <p:attrName>style.visibility</p:attrName>
                                        </p:attrNameLst>
                                      </p:cBhvr>
                                      <p:to>
                                        <p:strVal val="visible"/>
                                      </p:to>
                                    </p:set>
                                    <p:anim calcmode="lin" valueType="num">
                                      <p:cBhvr additive="base">
                                        <p:cTn id="25" dur="500" fill="hold"/>
                                        <p:tgtEl>
                                          <p:spTgt spid="614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4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149">
                                            <p:txEl>
                                              <p:pRg st="4" end="4"/>
                                            </p:txEl>
                                          </p:spTgt>
                                        </p:tgtEl>
                                        <p:attrNameLst>
                                          <p:attrName>style.visibility</p:attrName>
                                        </p:attrNameLst>
                                      </p:cBhvr>
                                      <p:to>
                                        <p:strVal val="visible"/>
                                      </p:to>
                                    </p:set>
                                    <p:anim calcmode="lin" valueType="num">
                                      <p:cBhvr additive="base">
                                        <p:cTn id="31" dur="500" fill="hold"/>
                                        <p:tgtEl>
                                          <p:spTgt spid="614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14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build="p" bldLvl="5" autoUpdateAnimBg="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b="1" dirty="0" smtClean="0"/>
              <a:t>Deciding Who to File the Charge Against</a:t>
            </a:r>
          </a:p>
        </p:txBody>
      </p:sp>
      <p:sp>
        <p:nvSpPr>
          <p:cNvPr id="7172" name="Rectangle 4"/>
          <p:cNvSpPr>
            <a:spLocks noGrp="1" noChangeArrowheads="1"/>
          </p:cNvSpPr>
          <p:nvPr>
            <p:ph idx="1"/>
          </p:nvPr>
        </p:nvSpPr>
        <p:spPr>
          <a:noFill/>
        </p:spPr>
        <p:txBody>
          <a:bodyPr/>
          <a:lstStyle/>
          <a:p>
            <a:pPr eaLnBrk="1" hangingPunct="1"/>
            <a:r>
              <a:rPr lang="en-US" sz="2000" b="0" dirty="0" smtClean="0"/>
              <a:t>Appropriate Agency Rep</a:t>
            </a:r>
          </a:p>
          <a:p>
            <a:pPr eaLnBrk="1" hangingPunct="1"/>
            <a:r>
              <a:rPr lang="en-US" sz="2000" b="0" dirty="0" smtClean="0"/>
              <a:t>Use strategy</a:t>
            </a:r>
          </a:p>
          <a:p>
            <a:pPr eaLnBrk="1" hangingPunct="1"/>
            <a:r>
              <a:rPr lang="en-US" sz="2000" b="0" dirty="0" smtClean="0"/>
              <a:t>Remember the Labor-Management Relationship</a:t>
            </a:r>
          </a:p>
          <a:p>
            <a:pPr eaLnBrk="1" hangingPunct="1"/>
            <a:endParaRPr lang="en-US" dirty="0" smtClean="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 calcmode="lin" valueType="num">
                                      <p:cBhvr additive="base">
                                        <p:cTn id="7" dur="500" fill="hold"/>
                                        <p:tgtEl>
                                          <p:spTgt spid="717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2">
                                            <p:txEl>
                                              <p:pRg st="1" end="1"/>
                                            </p:txEl>
                                          </p:spTgt>
                                        </p:tgtEl>
                                        <p:attrNameLst>
                                          <p:attrName>style.visibility</p:attrName>
                                        </p:attrNameLst>
                                      </p:cBhvr>
                                      <p:to>
                                        <p:strVal val="visible"/>
                                      </p:to>
                                    </p:set>
                                    <p:anim calcmode="lin" valueType="num">
                                      <p:cBhvr additive="base">
                                        <p:cTn id="13" dur="500" fill="hold"/>
                                        <p:tgtEl>
                                          <p:spTgt spid="717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2">
                                            <p:txEl>
                                              <p:pRg st="2" end="2"/>
                                            </p:txEl>
                                          </p:spTgt>
                                        </p:tgtEl>
                                        <p:attrNameLst>
                                          <p:attrName>style.visibility</p:attrName>
                                        </p:attrNameLst>
                                      </p:cBhvr>
                                      <p:to>
                                        <p:strVal val="visible"/>
                                      </p:to>
                                    </p:set>
                                    <p:anim calcmode="lin" valueType="num">
                                      <p:cBhvr additive="base">
                                        <p:cTn id="19" dur="500" fill="hold"/>
                                        <p:tgtEl>
                                          <p:spTgt spid="717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bldLvl="2" autoUpdateAnimBg="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a:xfrm>
            <a:off x="838200" y="304801"/>
            <a:ext cx="7772400" cy="533400"/>
          </a:xfrm>
        </p:spPr>
        <p:txBody>
          <a:bodyPr/>
          <a:lstStyle/>
          <a:p>
            <a:pPr eaLnBrk="1" hangingPunct="1">
              <a:defRPr/>
            </a:pPr>
            <a:r>
              <a:rPr lang="en-US" b="1" u="sng" dirty="0" smtClean="0">
                <a:effectLst>
                  <a:outerShdw blurRad="38100" dist="38100" dir="2700000" algn="tl">
                    <a:srgbClr val="C0C0C0"/>
                  </a:outerShdw>
                </a:effectLst>
              </a:rPr>
              <a:t>What Are Unfair Labor Practices?</a:t>
            </a:r>
          </a:p>
        </p:txBody>
      </p:sp>
      <p:sp>
        <p:nvSpPr>
          <p:cNvPr id="2053" name="Rectangle 5"/>
          <p:cNvSpPr>
            <a:spLocks noGrp="1" noChangeArrowheads="1"/>
          </p:cNvSpPr>
          <p:nvPr>
            <p:ph type="subTitle" idx="1"/>
          </p:nvPr>
        </p:nvSpPr>
        <p:spPr>
          <a:xfrm>
            <a:off x="0" y="1066800"/>
            <a:ext cx="9144000" cy="4953000"/>
          </a:xfrm>
          <a:noFill/>
        </p:spPr>
        <p:txBody>
          <a:bodyPr>
            <a:normAutofit fontScale="62500" lnSpcReduction="20000"/>
          </a:bodyPr>
          <a:lstStyle/>
          <a:p>
            <a:pPr>
              <a:lnSpc>
                <a:spcPct val="80000"/>
              </a:lnSpc>
            </a:pPr>
            <a:r>
              <a:rPr lang="en-US" sz="4800" dirty="0"/>
              <a:t>Known as “ULP’s</a:t>
            </a:r>
            <a:r>
              <a:rPr lang="en-US" sz="4800" dirty="0" smtClean="0"/>
              <a:t>”</a:t>
            </a:r>
          </a:p>
          <a:p>
            <a:pPr>
              <a:lnSpc>
                <a:spcPct val="80000"/>
              </a:lnSpc>
            </a:pPr>
            <a:endParaRPr lang="en-US" sz="4800" dirty="0"/>
          </a:p>
          <a:p>
            <a:pPr eaLnBrk="1" hangingPunct="1">
              <a:lnSpc>
                <a:spcPct val="80000"/>
              </a:lnSpc>
            </a:pPr>
            <a:r>
              <a:rPr lang="en-US" sz="4800" dirty="0" smtClean="0"/>
              <a:t>Are Violations of the </a:t>
            </a:r>
          </a:p>
          <a:p>
            <a:pPr eaLnBrk="1" hangingPunct="1">
              <a:lnSpc>
                <a:spcPct val="80000"/>
              </a:lnSpc>
            </a:pPr>
            <a:endParaRPr lang="en-US" sz="4800" dirty="0" smtClean="0"/>
          </a:p>
          <a:p>
            <a:pPr eaLnBrk="1" hangingPunct="1">
              <a:lnSpc>
                <a:spcPct val="80000"/>
              </a:lnSpc>
            </a:pPr>
            <a:r>
              <a:rPr lang="en-US" sz="4800" dirty="0" smtClean="0"/>
              <a:t>Federal Labor Relations Act (“statute”) for  </a:t>
            </a:r>
          </a:p>
          <a:p>
            <a:pPr eaLnBrk="1" hangingPunct="1">
              <a:lnSpc>
                <a:spcPct val="80000"/>
              </a:lnSpc>
            </a:pPr>
            <a:r>
              <a:rPr lang="en-US" sz="4800" dirty="0" smtClean="0"/>
              <a:t>Federal Locals </a:t>
            </a:r>
          </a:p>
          <a:p>
            <a:pPr eaLnBrk="1" hangingPunct="1">
              <a:lnSpc>
                <a:spcPct val="80000"/>
              </a:lnSpc>
            </a:pPr>
            <a:r>
              <a:rPr lang="en-US" sz="4800" dirty="0" smtClean="0"/>
              <a:t>or</a:t>
            </a:r>
          </a:p>
          <a:p>
            <a:pPr eaLnBrk="1" hangingPunct="1">
              <a:lnSpc>
                <a:spcPct val="80000"/>
              </a:lnSpc>
            </a:pPr>
            <a:endParaRPr lang="en-US" sz="4800" dirty="0" smtClean="0"/>
          </a:p>
          <a:p>
            <a:pPr eaLnBrk="1" hangingPunct="1">
              <a:lnSpc>
                <a:spcPct val="80000"/>
              </a:lnSpc>
            </a:pPr>
            <a:r>
              <a:rPr lang="en-US" sz="4800" dirty="0" smtClean="0"/>
              <a:t>National labor relations act (“NLRA”)for private Sector Locals </a:t>
            </a:r>
          </a:p>
          <a:p>
            <a:pPr eaLnBrk="1" hangingPunct="1">
              <a:lnSpc>
                <a:spcPct val="80000"/>
              </a:lnSpc>
            </a:pPr>
            <a:endParaRPr lang="en-US" sz="4800" dirty="0"/>
          </a:p>
          <a:p>
            <a:pPr eaLnBrk="1" hangingPunct="1">
              <a:lnSpc>
                <a:spcPct val="80000"/>
              </a:lnSpc>
            </a:pPr>
            <a:r>
              <a:rPr lang="en-US" sz="4800" dirty="0" smtClean="0"/>
              <a:t>Or DC Code 1-617.4 (DC Locals)</a:t>
            </a:r>
          </a:p>
          <a:p>
            <a:pPr eaLnBrk="1" hangingPunct="1">
              <a:lnSpc>
                <a:spcPct val="80000"/>
              </a:lnSpc>
            </a:pPr>
            <a:endParaRPr lang="en-US" sz="4800" dirty="0"/>
          </a:p>
          <a:p>
            <a:pPr eaLnBrk="1" hangingPunct="1">
              <a:lnSpc>
                <a:spcPct val="80000"/>
              </a:lnSpc>
            </a:pPr>
            <a:endParaRPr lang="en-US" sz="4800" dirty="0" smtClean="0"/>
          </a:p>
          <a:p>
            <a:pPr eaLnBrk="1" hangingPunct="1">
              <a:lnSpc>
                <a:spcPct val="80000"/>
              </a:lnSpc>
            </a:pPr>
            <a:endParaRPr lang="en-US" sz="4800" dirty="0" smtClean="0"/>
          </a:p>
          <a:p>
            <a:pPr eaLnBrk="1" hangingPunct="1">
              <a:lnSpc>
                <a:spcPct val="80000"/>
              </a:lnSpc>
            </a:pPr>
            <a:endParaRPr lang="en-US" sz="4800" dirty="0" smtClean="0"/>
          </a:p>
          <a:p>
            <a:endParaRPr lang="en-US"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mp:transition xmlns:mp="http://schemas.microsoft.com/office/mac/powerpoint/2008/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 calcmode="lin" valueType="num">
                                      <p:cBhvr additive="base">
                                        <p:cTn id="7" dur="500" fill="hold"/>
                                        <p:tgtEl>
                                          <p:spTgt spid="205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5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53">
                                            <p:txEl>
                                              <p:pRg st="2" end="2"/>
                                            </p:txEl>
                                          </p:spTgt>
                                        </p:tgtEl>
                                        <p:attrNameLst>
                                          <p:attrName>style.visibility</p:attrName>
                                        </p:attrNameLst>
                                      </p:cBhvr>
                                      <p:to>
                                        <p:strVal val="visible"/>
                                      </p:to>
                                    </p:set>
                                    <p:anim calcmode="lin" valueType="num">
                                      <p:cBhvr additive="base">
                                        <p:cTn id="13" dur="500" fill="hold"/>
                                        <p:tgtEl>
                                          <p:spTgt spid="205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5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53">
                                            <p:txEl>
                                              <p:pRg st="4" end="4"/>
                                            </p:txEl>
                                          </p:spTgt>
                                        </p:tgtEl>
                                        <p:attrNameLst>
                                          <p:attrName>style.visibility</p:attrName>
                                        </p:attrNameLst>
                                      </p:cBhvr>
                                      <p:to>
                                        <p:strVal val="visible"/>
                                      </p:to>
                                    </p:set>
                                    <p:anim calcmode="lin" valueType="num">
                                      <p:cBhvr additive="base">
                                        <p:cTn id="19" dur="500" fill="hold"/>
                                        <p:tgtEl>
                                          <p:spTgt spid="205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5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53">
                                            <p:txEl>
                                              <p:pRg st="5" end="5"/>
                                            </p:txEl>
                                          </p:spTgt>
                                        </p:tgtEl>
                                        <p:attrNameLst>
                                          <p:attrName>style.visibility</p:attrName>
                                        </p:attrNameLst>
                                      </p:cBhvr>
                                      <p:to>
                                        <p:strVal val="visible"/>
                                      </p:to>
                                    </p:set>
                                    <p:anim calcmode="lin" valueType="num">
                                      <p:cBhvr additive="base">
                                        <p:cTn id="25" dur="500" fill="hold"/>
                                        <p:tgtEl>
                                          <p:spTgt spid="205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5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053">
                                            <p:txEl>
                                              <p:pRg st="6" end="6"/>
                                            </p:txEl>
                                          </p:spTgt>
                                        </p:tgtEl>
                                        <p:attrNameLst>
                                          <p:attrName>style.visibility</p:attrName>
                                        </p:attrNameLst>
                                      </p:cBhvr>
                                      <p:to>
                                        <p:strVal val="visible"/>
                                      </p:to>
                                    </p:set>
                                    <p:anim calcmode="lin" valueType="num">
                                      <p:cBhvr additive="base">
                                        <p:cTn id="31" dur="500" fill="hold"/>
                                        <p:tgtEl>
                                          <p:spTgt spid="205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05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053">
                                            <p:txEl>
                                              <p:pRg st="8" end="8"/>
                                            </p:txEl>
                                          </p:spTgt>
                                        </p:tgtEl>
                                        <p:attrNameLst>
                                          <p:attrName>style.visibility</p:attrName>
                                        </p:attrNameLst>
                                      </p:cBhvr>
                                      <p:to>
                                        <p:strVal val="visible"/>
                                      </p:to>
                                    </p:set>
                                    <p:anim calcmode="lin" valueType="num">
                                      <p:cBhvr additive="base">
                                        <p:cTn id="37" dur="500" fill="hold"/>
                                        <p:tgtEl>
                                          <p:spTgt spid="2053">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05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053">
                                            <p:txEl>
                                              <p:pRg st="10" end="10"/>
                                            </p:txEl>
                                          </p:spTgt>
                                        </p:tgtEl>
                                        <p:attrNameLst>
                                          <p:attrName>style.visibility</p:attrName>
                                        </p:attrNameLst>
                                      </p:cBhvr>
                                      <p:to>
                                        <p:strVal val="visible"/>
                                      </p:to>
                                    </p:set>
                                    <p:anim calcmode="lin" valueType="num">
                                      <p:cBhvr additive="base">
                                        <p:cTn id="43" dur="500" fill="hold"/>
                                        <p:tgtEl>
                                          <p:spTgt spid="2053">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05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build="p" autoUpdateAnimBg="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b="1" dirty="0" smtClean="0"/>
              <a:t>When Do You File the Charge</a:t>
            </a:r>
          </a:p>
        </p:txBody>
      </p:sp>
      <p:sp>
        <p:nvSpPr>
          <p:cNvPr id="8196" name="Rectangle 4"/>
          <p:cNvSpPr>
            <a:spLocks noGrp="1" noChangeArrowheads="1"/>
          </p:cNvSpPr>
          <p:nvPr>
            <p:ph idx="1"/>
          </p:nvPr>
        </p:nvSpPr>
        <p:spPr>
          <a:noFill/>
        </p:spPr>
        <p:txBody>
          <a:bodyPr>
            <a:noAutofit/>
          </a:bodyPr>
          <a:lstStyle/>
          <a:p>
            <a:pPr eaLnBrk="1" hangingPunct="1"/>
            <a:r>
              <a:rPr lang="en-US" sz="2000" b="0" dirty="0" smtClean="0"/>
              <a:t>Section 7118(a)(4): States that a charge is timely filed if it occurs within 6 months of the violation</a:t>
            </a:r>
          </a:p>
          <a:p>
            <a:pPr eaLnBrk="1" hangingPunct="1"/>
            <a:r>
              <a:rPr lang="en-US" sz="2000" b="0" dirty="0" smtClean="0"/>
              <a:t>But, if the Union finds out about the violation after the ULP violation it can file the charge at any time</a:t>
            </a:r>
            <a:endParaRPr lang="en-US" sz="2000" b="0" dirty="0"/>
          </a:p>
          <a:p>
            <a:pPr eaLnBrk="1" hangingPunct="1"/>
            <a:r>
              <a:rPr lang="en-US" sz="2000" b="0" dirty="0" smtClean="0"/>
              <a:t>FLRA does not generally follow continuing violation theory, clock starts ticking once there is knowledge. </a:t>
            </a:r>
          </a:p>
          <a:p>
            <a:pPr eaLnBrk="1" hangingPunct="1"/>
            <a:endParaRPr lang="en-US" sz="2000" b="0" dirty="0"/>
          </a:p>
          <a:p>
            <a:pPr eaLnBrk="1" hangingPunct="1"/>
            <a:endParaRPr lang="en-US" sz="2000" b="0" dirty="0" smtClean="0"/>
          </a:p>
          <a:p>
            <a:pPr eaLnBrk="1" hangingPunct="1"/>
            <a:r>
              <a:rPr lang="en-US" sz="2000" b="0" dirty="0" smtClean="0"/>
              <a:t>At NLRB charge must be filed within 6 months</a:t>
            </a:r>
          </a:p>
          <a:p>
            <a:pPr eaLnBrk="1" hangingPunct="1"/>
            <a:r>
              <a:rPr lang="en-US" sz="2000" b="0" dirty="0" smtClean="0"/>
              <a:t>At DC PERB Charge must be filed within 4 month. </a:t>
            </a: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100">
        <p:cut/>
      </p:transition>
    </mc:Choice>
    <mc:Fallback>
      <mp:transition xmlns:mp="http://schemas.microsoft.com/office/mac/powerpoint/2008/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 calcmode="lin" valueType="num">
                                      <p:cBhvr>
                                        <p:cTn id="7" dur="500" fill="hold"/>
                                        <p:tgtEl>
                                          <p:spTgt spid="819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19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196">
                                            <p:txEl>
                                              <p:pRg st="1" end="1"/>
                                            </p:txEl>
                                          </p:spTgt>
                                        </p:tgtEl>
                                        <p:attrNameLst>
                                          <p:attrName>style.visibility</p:attrName>
                                        </p:attrNameLst>
                                      </p:cBhvr>
                                      <p:to>
                                        <p:strVal val="visible"/>
                                      </p:to>
                                    </p:set>
                                    <p:anim calcmode="lin" valueType="num">
                                      <p:cBhvr>
                                        <p:cTn id="13" dur="500" fill="hold"/>
                                        <p:tgtEl>
                                          <p:spTgt spid="8196">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819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196">
                                            <p:txEl>
                                              <p:pRg st="2" end="2"/>
                                            </p:txEl>
                                          </p:spTgt>
                                        </p:tgtEl>
                                        <p:attrNameLst>
                                          <p:attrName>style.visibility</p:attrName>
                                        </p:attrNameLst>
                                      </p:cBhvr>
                                      <p:to>
                                        <p:strVal val="visible"/>
                                      </p:to>
                                    </p:set>
                                    <p:anim calcmode="lin" valueType="num">
                                      <p:cBhvr>
                                        <p:cTn id="19" dur="500" fill="hold"/>
                                        <p:tgtEl>
                                          <p:spTgt spid="8196">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819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8196">
                                            <p:txEl>
                                              <p:pRg st="5" end="5"/>
                                            </p:txEl>
                                          </p:spTgt>
                                        </p:tgtEl>
                                        <p:attrNameLst>
                                          <p:attrName>style.visibility</p:attrName>
                                        </p:attrNameLst>
                                      </p:cBhvr>
                                      <p:to>
                                        <p:strVal val="visible"/>
                                      </p:to>
                                    </p:set>
                                    <p:anim calcmode="lin" valueType="num">
                                      <p:cBhvr>
                                        <p:cTn id="25" dur="500" fill="hold"/>
                                        <p:tgtEl>
                                          <p:spTgt spid="8196">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8196">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8196">
                                            <p:txEl>
                                              <p:pRg st="6" end="6"/>
                                            </p:txEl>
                                          </p:spTgt>
                                        </p:tgtEl>
                                        <p:attrNameLst>
                                          <p:attrName>style.visibility</p:attrName>
                                        </p:attrNameLst>
                                      </p:cBhvr>
                                      <p:to>
                                        <p:strVal val="visible"/>
                                      </p:to>
                                    </p:set>
                                    <p:anim calcmode="lin" valueType="num">
                                      <p:cBhvr>
                                        <p:cTn id="31" dur="500" fill="hold"/>
                                        <p:tgtEl>
                                          <p:spTgt spid="8196">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8196">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bldLvl="5" autoUpdateAnimBg="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to Write on the Charge</a:t>
            </a:r>
            <a:endParaRPr lang="en-US" b="1" dirty="0"/>
          </a:p>
        </p:txBody>
      </p:sp>
      <p:sp>
        <p:nvSpPr>
          <p:cNvPr id="3" name="Content Placeholder 2"/>
          <p:cNvSpPr>
            <a:spLocks noGrp="1"/>
          </p:cNvSpPr>
          <p:nvPr>
            <p:ph idx="1"/>
          </p:nvPr>
        </p:nvSpPr>
        <p:spPr/>
        <p:txBody>
          <a:bodyPr>
            <a:normAutofit fontScale="92500" lnSpcReduction="10000"/>
          </a:bodyPr>
          <a:lstStyle/>
          <a:p>
            <a:r>
              <a:rPr lang="en-US" sz="2800" b="0" dirty="0" smtClean="0"/>
              <a:t>5 C.F.R. Part 2423</a:t>
            </a:r>
          </a:p>
          <a:p>
            <a:r>
              <a:rPr lang="en-US" sz="2800" b="0" dirty="0" smtClean="0"/>
              <a:t>ULP’s must be filed on FLRA form 22</a:t>
            </a:r>
          </a:p>
          <a:p>
            <a:r>
              <a:rPr lang="en-US" sz="2800" b="0" dirty="0" smtClean="0"/>
              <a:t>Name, address, phone number of person making charge</a:t>
            </a:r>
          </a:p>
          <a:p>
            <a:r>
              <a:rPr lang="en-US" sz="2800" b="0" dirty="0" smtClean="0"/>
              <a:t>Clear statement of the facts</a:t>
            </a:r>
          </a:p>
          <a:p>
            <a:r>
              <a:rPr lang="en-US" sz="2800" b="0" dirty="0" smtClean="0"/>
              <a:t>Whether the matter has been raised in another forum</a:t>
            </a:r>
          </a:p>
          <a:p>
            <a:r>
              <a:rPr lang="en-US" sz="2800" b="0" dirty="0" smtClean="0"/>
              <a:t>Statement must be in writing, signed, and true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86952750"/>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Flra</a:t>
            </a:r>
            <a:r>
              <a:rPr lang="en-US" dirty="0" smtClean="0"/>
              <a:t> Form 22</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19200" y="1066800"/>
            <a:ext cx="7162800" cy="5410200"/>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90069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File, What to Say</a:t>
            </a:r>
            <a:endParaRPr lang="en-US" dirty="0"/>
          </a:p>
        </p:txBody>
      </p:sp>
      <p:sp>
        <p:nvSpPr>
          <p:cNvPr id="3" name="Content Placeholder 2"/>
          <p:cNvSpPr>
            <a:spLocks noGrp="1"/>
          </p:cNvSpPr>
          <p:nvPr>
            <p:ph idx="1"/>
          </p:nvPr>
        </p:nvSpPr>
        <p:spPr/>
        <p:txBody>
          <a:bodyPr>
            <a:normAutofit/>
          </a:bodyPr>
          <a:lstStyle/>
          <a:p>
            <a:r>
              <a:rPr lang="en-US" sz="2000" b="0" dirty="0" smtClean="0"/>
              <a:t>FLRA Regional Office</a:t>
            </a:r>
          </a:p>
          <a:p>
            <a:r>
              <a:rPr lang="en-US" sz="2000" b="0" dirty="0" smtClean="0"/>
              <a:t>Serve Copies on all relevant parties</a:t>
            </a:r>
          </a:p>
          <a:p>
            <a:r>
              <a:rPr lang="en-US" sz="2000" b="0" dirty="0" smtClean="0"/>
              <a:t>Certificate of Service</a:t>
            </a:r>
          </a:p>
          <a:p>
            <a:r>
              <a:rPr lang="en-US" sz="2000" b="0" dirty="0" smtClean="0"/>
              <a:t>“A  copy of the attached Charge has been served via regular mail/fax on the following parties”</a:t>
            </a:r>
          </a:p>
          <a:p>
            <a:r>
              <a:rPr lang="en-US" sz="2000" b="0" dirty="0" smtClean="0"/>
              <a:t>“Served on this xx day of month, year, and date</a:t>
            </a:r>
            <a:r>
              <a:rPr lang="en-US" sz="2000" dirty="0" smtClean="0"/>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0129865"/>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04316" y="548647"/>
            <a:ext cx="7520940" cy="548640"/>
          </a:xfrm>
        </p:spPr>
        <p:txBody>
          <a:bodyPr/>
          <a:lstStyle/>
          <a:p>
            <a:pPr lvl="0"/>
            <a:r>
              <a:rPr lang="en-US" altLang="en-US" b="1" dirty="0">
                <a:solidFill>
                  <a:schemeClr val="tx1"/>
                </a:solidFill>
                <a:latin typeface="Arial" pitchFamily="34" charset="0"/>
                <a:cs typeface="Arial" pitchFamily="34" charset="0"/>
              </a:rPr>
              <a:t>THE OFFICE OF THE GENERAL COUNSEL (OGC) Regional Offices</a:t>
            </a:r>
            <a:br>
              <a:rPr lang="en-US" altLang="en-US" b="1" dirty="0">
                <a:solidFill>
                  <a:schemeClr val="tx1"/>
                </a:solidFill>
                <a:latin typeface="Arial" pitchFamily="34" charset="0"/>
                <a:cs typeface="Arial" pitchFamily="34" charset="0"/>
              </a:rPr>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10562027"/>
              </p:ext>
            </p:extLst>
          </p:nvPr>
        </p:nvGraphicFramePr>
        <p:xfrm>
          <a:off x="2286000" y="1714341"/>
          <a:ext cx="5943600" cy="731520"/>
        </p:xfrm>
        <a:graphic>
          <a:graphicData uri="http://schemas.openxmlformats.org/drawingml/2006/table">
            <a:tbl>
              <a:tblPr/>
              <a:tblGrid>
                <a:gridCol w="2971800"/>
                <a:gridCol w="2971800"/>
              </a:tblGrid>
              <a:tr h="0">
                <a:tc>
                  <a:txBody>
                    <a:bodyPr/>
                    <a:lstStyle/>
                    <a:p>
                      <a:pPr algn="ctr"/>
                      <a:endParaRPr lang="en-US" dirty="0"/>
                    </a:p>
                  </a:txBody>
                  <a:tcPr anchor="ctr">
                    <a:lnL>
                      <a:noFill/>
                    </a:lnL>
                    <a:lnR>
                      <a:noFill/>
                    </a:lnR>
                    <a:lnT>
                      <a:noFill/>
                    </a:lnT>
                    <a:lnB>
                      <a:noFill/>
                    </a:lnB>
                  </a:tcPr>
                </a:tc>
                <a:tc>
                  <a:txBody>
                    <a:bodyPr/>
                    <a:lstStyle/>
                    <a:p>
                      <a:pPr algn="ctr"/>
                      <a:endParaRPr lang="en-US" dirty="0"/>
                    </a:p>
                  </a:txBody>
                  <a:tcPr anchor="ctr">
                    <a:lnL>
                      <a:noFill/>
                    </a:lnL>
                    <a:lnR>
                      <a:noFill/>
                    </a:lnR>
                    <a:lnT>
                      <a:noFill/>
                    </a:lnT>
                    <a:lnB>
                      <a:noFill/>
                    </a:lnB>
                  </a:tcPr>
                </a:tc>
              </a:tr>
              <a:tr h="0">
                <a:tc>
                  <a:txBody>
                    <a:bodyPr/>
                    <a:lstStyle/>
                    <a:p>
                      <a:pPr algn="ctr"/>
                      <a:r>
                        <a:rPr lang="en-US" dirty="0"/>
                        <a:t> </a:t>
                      </a:r>
                    </a:p>
                  </a:txBody>
                  <a:tcPr anchor="ctr">
                    <a:lnL>
                      <a:noFill/>
                    </a:lnL>
                    <a:lnR>
                      <a:noFill/>
                    </a:lnR>
                    <a:lnT>
                      <a:noFill/>
                    </a:lnT>
                    <a:lnB>
                      <a:noFill/>
                    </a:lnB>
                  </a:tcPr>
                </a:tc>
                <a:tc>
                  <a:txBody>
                    <a:bodyPr/>
                    <a:lstStyle/>
                    <a:p>
                      <a:pPr algn="ctr"/>
                      <a:r>
                        <a:rPr lang="en-US" dirty="0"/>
                        <a:t> </a:t>
                      </a:r>
                    </a:p>
                  </a:txBody>
                  <a:tcPr anchor="ctr">
                    <a:lnL>
                      <a:noFill/>
                    </a:lnL>
                    <a:lnR>
                      <a:noFill/>
                    </a:lnR>
                    <a:lnT>
                      <a:noFill/>
                    </a:lnT>
                    <a:lnB>
                      <a:noFill/>
                    </a:lnB>
                  </a:tcPr>
                </a:tc>
              </a:tr>
            </a:tbl>
          </a:graphicData>
        </a:graphic>
      </p:graphicFrame>
      <p:sp>
        <p:nvSpPr>
          <p:cNvPr id="5" name="Rectangle 2"/>
          <p:cNvSpPr>
            <a:spLocks noChangeArrowheads="1"/>
          </p:cNvSpPr>
          <p:nvPr/>
        </p:nvSpPr>
        <p:spPr bwMode="auto">
          <a:xfrm>
            <a:off x="2286000" y="1758434"/>
            <a:ext cx="248786" cy="36933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itchFamily="34" charset="0"/>
                <a:cs typeface="Arial" pitchFamily="34" charset="0"/>
              </a:rPr>
              <a:t> </a:t>
            </a:r>
            <a:endParaRPr kumimoji="0" lang="en-US" altLang="en-US" sz="193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6" name="Group 1"/>
          <p:cNvGrpSpPr>
            <a:grpSpLocks/>
          </p:cNvGrpSpPr>
          <p:nvPr/>
        </p:nvGrpSpPr>
        <p:grpSpPr bwMode="auto">
          <a:xfrm>
            <a:off x="914400" y="2495551"/>
            <a:ext cx="7543800" cy="3076575"/>
            <a:chOff x="0" y="-9"/>
            <a:chExt cx="3408" cy="1938"/>
          </a:xfrm>
        </p:grpSpPr>
        <p:pic>
          <p:nvPicPr>
            <p:cNvPr id="1027" name="Picture 3" descr="http://www.flra.gov/system/files/states.1.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9"/>
              <a:ext cx="3408" cy="193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7" name="Freeform 13">
              <a:hlinkClick r:id="rId4"/>
            </p:cNvPr>
            <p:cNvSpPr>
              <a:spLocks/>
            </p:cNvSpPr>
            <p:nvPr/>
          </p:nvSpPr>
          <p:spPr bwMode="auto">
            <a:xfrm>
              <a:off x="2832" y="1788"/>
              <a:ext cx="288" cy="96"/>
            </a:xfrm>
            <a:custGeom>
              <a:avLst/>
              <a:gdLst>
                <a:gd name="T0" fmla="*/ 66 w 288"/>
                <a:gd name="T1" fmla="*/ 0 h 96"/>
                <a:gd name="T2" fmla="*/ 288 w 288"/>
                <a:gd name="T3" fmla="*/ 6 h 96"/>
                <a:gd name="T4" fmla="*/ 282 w 288"/>
                <a:gd name="T5" fmla="*/ 96 h 96"/>
                <a:gd name="T6" fmla="*/ 0 w 288"/>
                <a:gd name="T7" fmla="*/ 96 h 96"/>
                <a:gd name="T8" fmla="*/ 66 w 288"/>
                <a:gd name="T9" fmla="*/ 0 h 96"/>
              </a:gdLst>
              <a:ahLst/>
              <a:cxnLst>
                <a:cxn ang="0">
                  <a:pos x="T0" y="T1"/>
                </a:cxn>
                <a:cxn ang="0">
                  <a:pos x="T2" y="T3"/>
                </a:cxn>
                <a:cxn ang="0">
                  <a:pos x="T4" y="T5"/>
                </a:cxn>
                <a:cxn ang="0">
                  <a:pos x="T6" y="T7"/>
                </a:cxn>
                <a:cxn ang="0">
                  <a:pos x="T8" y="T9"/>
                </a:cxn>
              </a:cxnLst>
              <a:rect l="0" t="0" r="r" b="b"/>
              <a:pathLst>
                <a:path w="288" h="96">
                  <a:moveTo>
                    <a:pt x="66" y="0"/>
                  </a:moveTo>
                  <a:lnTo>
                    <a:pt x="288" y="6"/>
                  </a:lnTo>
                  <a:lnTo>
                    <a:pt x="282" y="96"/>
                  </a:lnTo>
                  <a:lnTo>
                    <a:pt x="0" y="96"/>
                  </a:lnTo>
                  <a:lnTo>
                    <a:pt x="66" y="0"/>
                  </a:lnTo>
                  <a:close/>
                </a:path>
              </a:pathLst>
            </a:cu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 name="Freeform 12">
              <a:hlinkClick r:id="rId4"/>
            </p:cNvPr>
            <p:cNvSpPr>
              <a:spLocks/>
            </p:cNvSpPr>
            <p:nvPr/>
          </p:nvSpPr>
          <p:spPr bwMode="auto">
            <a:xfrm>
              <a:off x="2760" y="180"/>
              <a:ext cx="606" cy="648"/>
            </a:xfrm>
            <a:custGeom>
              <a:avLst/>
              <a:gdLst>
                <a:gd name="T0" fmla="*/ 474 w 606"/>
                <a:gd name="T1" fmla="*/ 0 h 648"/>
                <a:gd name="T2" fmla="*/ 432 w 606"/>
                <a:gd name="T3" fmla="*/ 36 h 648"/>
                <a:gd name="T4" fmla="*/ 402 w 606"/>
                <a:gd name="T5" fmla="*/ 162 h 648"/>
                <a:gd name="T6" fmla="*/ 216 w 606"/>
                <a:gd name="T7" fmla="*/ 162 h 648"/>
                <a:gd name="T8" fmla="*/ 162 w 606"/>
                <a:gd name="T9" fmla="*/ 270 h 648"/>
                <a:gd name="T10" fmla="*/ 66 w 606"/>
                <a:gd name="T11" fmla="*/ 264 h 648"/>
                <a:gd name="T12" fmla="*/ 54 w 606"/>
                <a:gd name="T13" fmla="*/ 312 h 648"/>
                <a:gd name="T14" fmla="*/ 0 w 606"/>
                <a:gd name="T15" fmla="*/ 372 h 648"/>
                <a:gd name="T16" fmla="*/ 12 w 606"/>
                <a:gd name="T17" fmla="*/ 534 h 648"/>
                <a:gd name="T18" fmla="*/ 210 w 606"/>
                <a:gd name="T19" fmla="*/ 540 h 648"/>
                <a:gd name="T20" fmla="*/ 234 w 606"/>
                <a:gd name="T21" fmla="*/ 558 h 648"/>
                <a:gd name="T22" fmla="*/ 240 w 606"/>
                <a:gd name="T23" fmla="*/ 648 h 648"/>
                <a:gd name="T24" fmla="*/ 288 w 606"/>
                <a:gd name="T25" fmla="*/ 648 h 648"/>
                <a:gd name="T26" fmla="*/ 282 w 606"/>
                <a:gd name="T27" fmla="*/ 582 h 648"/>
                <a:gd name="T28" fmla="*/ 300 w 606"/>
                <a:gd name="T29" fmla="*/ 510 h 648"/>
                <a:gd name="T30" fmla="*/ 378 w 606"/>
                <a:gd name="T31" fmla="*/ 468 h 648"/>
                <a:gd name="T32" fmla="*/ 480 w 606"/>
                <a:gd name="T33" fmla="*/ 426 h 648"/>
                <a:gd name="T34" fmla="*/ 438 w 606"/>
                <a:gd name="T35" fmla="*/ 324 h 648"/>
                <a:gd name="T36" fmla="*/ 606 w 606"/>
                <a:gd name="T37" fmla="*/ 198 h 648"/>
                <a:gd name="T38" fmla="*/ 564 w 606"/>
                <a:gd name="T39" fmla="*/ 0 h 648"/>
                <a:gd name="T40" fmla="*/ 474 w 606"/>
                <a:gd name="T41" fmla="*/ 0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48">
                  <a:moveTo>
                    <a:pt x="474" y="0"/>
                  </a:moveTo>
                  <a:lnTo>
                    <a:pt x="432" y="36"/>
                  </a:lnTo>
                  <a:lnTo>
                    <a:pt x="402" y="162"/>
                  </a:lnTo>
                  <a:lnTo>
                    <a:pt x="216" y="162"/>
                  </a:lnTo>
                  <a:lnTo>
                    <a:pt x="162" y="270"/>
                  </a:lnTo>
                  <a:lnTo>
                    <a:pt x="66" y="264"/>
                  </a:lnTo>
                  <a:lnTo>
                    <a:pt x="54" y="312"/>
                  </a:lnTo>
                  <a:lnTo>
                    <a:pt x="0" y="372"/>
                  </a:lnTo>
                  <a:lnTo>
                    <a:pt x="12" y="534"/>
                  </a:lnTo>
                  <a:lnTo>
                    <a:pt x="210" y="540"/>
                  </a:lnTo>
                  <a:lnTo>
                    <a:pt x="234" y="558"/>
                  </a:lnTo>
                  <a:lnTo>
                    <a:pt x="240" y="648"/>
                  </a:lnTo>
                  <a:lnTo>
                    <a:pt x="288" y="648"/>
                  </a:lnTo>
                  <a:lnTo>
                    <a:pt x="282" y="582"/>
                  </a:lnTo>
                  <a:lnTo>
                    <a:pt x="300" y="510"/>
                  </a:lnTo>
                  <a:lnTo>
                    <a:pt x="378" y="468"/>
                  </a:lnTo>
                  <a:lnTo>
                    <a:pt x="480" y="426"/>
                  </a:lnTo>
                  <a:lnTo>
                    <a:pt x="438" y="324"/>
                  </a:lnTo>
                  <a:lnTo>
                    <a:pt x="606" y="198"/>
                  </a:lnTo>
                  <a:lnTo>
                    <a:pt x="564" y="0"/>
                  </a:lnTo>
                  <a:lnTo>
                    <a:pt x="474" y="0"/>
                  </a:lnTo>
                  <a:close/>
                </a:path>
              </a:pathLst>
            </a:cu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 name="Freeform 11">
              <a:hlinkClick r:id="rId5"/>
            </p:cNvPr>
            <p:cNvSpPr>
              <a:spLocks/>
            </p:cNvSpPr>
            <p:nvPr/>
          </p:nvSpPr>
          <p:spPr bwMode="auto">
            <a:xfrm>
              <a:off x="2670" y="726"/>
              <a:ext cx="360" cy="234"/>
            </a:xfrm>
            <a:custGeom>
              <a:avLst/>
              <a:gdLst>
                <a:gd name="T0" fmla="*/ 384 w 360"/>
                <a:gd name="T1" fmla="*/ 102 h 234"/>
                <a:gd name="T2" fmla="*/ 318 w 360"/>
                <a:gd name="T3" fmla="*/ 102 h 234"/>
                <a:gd name="T4" fmla="*/ 318 w 360"/>
                <a:gd name="T5" fmla="*/ 12 h 234"/>
                <a:gd name="T6" fmla="*/ 108 w 360"/>
                <a:gd name="T7" fmla="*/ 0 h 234"/>
                <a:gd name="T8" fmla="*/ 36 w 360"/>
                <a:gd name="T9" fmla="*/ 114 h 234"/>
                <a:gd name="T10" fmla="*/ 60 w 360"/>
                <a:gd name="T11" fmla="*/ 168 h 234"/>
                <a:gd name="T12" fmla="*/ 0 w 360"/>
                <a:gd name="T13" fmla="*/ 210 h 234"/>
                <a:gd name="T14" fmla="*/ 54 w 360"/>
                <a:gd name="T15" fmla="*/ 234 h 234"/>
                <a:gd name="T16" fmla="*/ 336 w 360"/>
                <a:gd name="T17" fmla="*/ 234 h 234"/>
                <a:gd name="T18" fmla="*/ 330 w 360"/>
                <a:gd name="T19" fmla="*/ 192 h 234"/>
                <a:gd name="T20" fmla="*/ 360 w 360"/>
                <a:gd name="T21" fmla="*/ 192 h 234"/>
                <a:gd name="T22" fmla="*/ 384 w 360"/>
                <a:gd name="T23" fmla="*/ 10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0" h="234">
                  <a:moveTo>
                    <a:pt x="384" y="102"/>
                  </a:moveTo>
                  <a:lnTo>
                    <a:pt x="318" y="102"/>
                  </a:lnTo>
                  <a:lnTo>
                    <a:pt x="318" y="12"/>
                  </a:lnTo>
                  <a:lnTo>
                    <a:pt x="108" y="0"/>
                  </a:lnTo>
                  <a:lnTo>
                    <a:pt x="36" y="114"/>
                  </a:lnTo>
                  <a:lnTo>
                    <a:pt x="60" y="168"/>
                  </a:lnTo>
                  <a:lnTo>
                    <a:pt x="0" y="210"/>
                  </a:lnTo>
                  <a:lnTo>
                    <a:pt x="54" y="234"/>
                  </a:lnTo>
                  <a:lnTo>
                    <a:pt x="336" y="234"/>
                  </a:lnTo>
                  <a:lnTo>
                    <a:pt x="330" y="192"/>
                  </a:lnTo>
                  <a:lnTo>
                    <a:pt x="360" y="192"/>
                  </a:lnTo>
                  <a:lnTo>
                    <a:pt x="384" y="102"/>
                  </a:lnTo>
                  <a:close/>
                </a:path>
              </a:pathLst>
            </a:cu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a:hlinkClick r:id="rId6"/>
            </p:cNvPr>
            <p:cNvSpPr>
              <a:spLocks/>
            </p:cNvSpPr>
            <p:nvPr/>
          </p:nvSpPr>
          <p:spPr bwMode="auto">
            <a:xfrm>
              <a:off x="2298" y="972"/>
              <a:ext cx="702" cy="732"/>
            </a:xfrm>
            <a:custGeom>
              <a:avLst/>
              <a:gdLst>
                <a:gd name="T0" fmla="*/ 432 w 702"/>
                <a:gd name="T1" fmla="*/ 780 h 732"/>
                <a:gd name="T2" fmla="*/ 510 w 702"/>
                <a:gd name="T3" fmla="*/ 720 h 732"/>
                <a:gd name="T4" fmla="*/ 522 w 702"/>
                <a:gd name="T5" fmla="*/ 594 h 732"/>
                <a:gd name="T6" fmla="*/ 480 w 702"/>
                <a:gd name="T7" fmla="*/ 450 h 732"/>
                <a:gd name="T8" fmla="*/ 456 w 702"/>
                <a:gd name="T9" fmla="*/ 366 h 732"/>
                <a:gd name="T10" fmla="*/ 480 w 702"/>
                <a:gd name="T11" fmla="*/ 288 h 732"/>
                <a:gd name="T12" fmla="*/ 570 w 702"/>
                <a:gd name="T13" fmla="*/ 210 h 732"/>
                <a:gd name="T14" fmla="*/ 672 w 702"/>
                <a:gd name="T15" fmla="*/ 126 h 732"/>
                <a:gd name="T16" fmla="*/ 702 w 702"/>
                <a:gd name="T17" fmla="*/ 42 h 732"/>
                <a:gd name="T18" fmla="*/ 666 w 702"/>
                <a:gd name="T19" fmla="*/ 0 h 732"/>
                <a:gd name="T20" fmla="*/ 414 w 702"/>
                <a:gd name="T21" fmla="*/ 6 h 732"/>
                <a:gd name="T22" fmla="*/ 330 w 702"/>
                <a:gd name="T23" fmla="*/ 48 h 732"/>
                <a:gd name="T24" fmla="*/ 294 w 702"/>
                <a:gd name="T25" fmla="*/ 96 h 732"/>
                <a:gd name="T26" fmla="*/ 54 w 702"/>
                <a:gd name="T27" fmla="*/ 108 h 732"/>
                <a:gd name="T28" fmla="*/ 18 w 702"/>
                <a:gd name="T29" fmla="*/ 210 h 732"/>
                <a:gd name="T30" fmla="*/ 30 w 702"/>
                <a:gd name="T31" fmla="*/ 276 h 732"/>
                <a:gd name="T32" fmla="*/ 0 w 702"/>
                <a:gd name="T33" fmla="*/ 348 h 732"/>
                <a:gd name="T34" fmla="*/ 78 w 702"/>
                <a:gd name="T35" fmla="*/ 372 h 732"/>
                <a:gd name="T36" fmla="*/ 102 w 702"/>
                <a:gd name="T37" fmla="*/ 414 h 732"/>
                <a:gd name="T38" fmla="*/ 186 w 702"/>
                <a:gd name="T39" fmla="*/ 408 h 732"/>
                <a:gd name="T40" fmla="*/ 282 w 702"/>
                <a:gd name="T41" fmla="*/ 462 h 732"/>
                <a:gd name="T42" fmla="*/ 336 w 702"/>
                <a:gd name="T43" fmla="*/ 462 h 732"/>
                <a:gd name="T44" fmla="*/ 348 w 702"/>
                <a:gd name="T45" fmla="*/ 570 h 732"/>
                <a:gd name="T46" fmla="*/ 420 w 702"/>
                <a:gd name="T47" fmla="*/ 702 h 732"/>
                <a:gd name="T48" fmla="*/ 378 w 702"/>
                <a:gd name="T49" fmla="*/ 732 h 732"/>
                <a:gd name="T50" fmla="*/ 432 w 702"/>
                <a:gd name="T51" fmla="*/ 780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2" h="732">
                  <a:moveTo>
                    <a:pt x="432" y="780"/>
                  </a:moveTo>
                  <a:lnTo>
                    <a:pt x="510" y="720"/>
                  </a:lnTo>
                  <a:lnTo>
                    <a:pt x="522" y="594"/>
                  </a:lnTo>
                  <a:lnTo>
                    <a:pt x="480" y="450"/>
                  </a:lnTo>
                  <a:lnTo>
                    <a:pt x="456" y="366"/>
                  </a:lnTo>
                  <a:lnTo>
                    <a:pt x="480" y="288"/>
                  </a:lnTo>
                  <a:lnTo>
                    <a:pt x="570" y="210"/>
                  </a:lnTo>
                  <a:lnTo>
                    <a:pt x="672" y="126"/>
                  </a:lnTo>
                  <a:lnTo>
                    <a:pt x="702" y="42"/>
                  </a:lnTo>
                  <a:lnTo>
                    <a:pt x="666" y="0"/>
                  </a:lnTo>
                  <a:lnTo>
                    <a:pt x="414" y="6"/>
                  </a:lnTo>
                  <a:lnTo>
                    <a:pt x="330" y="48"/>
                  </a:lnTo>
                  <a:lnTo>
                    <a:pt x="294" y="96"/>
                  </a:lnTo>
                  <a:lnTo>
                    <a:pt x="54" y="108"/>
                  </a:lnTo>
                  <a:lnTo>
                    <a:pt x="18" y="210"/>
                  </a:lnTo>
                  <a:lnTo>
                    <a:pt x="30" y="276"/>
                  </a:lnTo>
                  <a:lnTo>
                    <a:pt x="0" y="348"/>
                  </a:lnTo>
                  <a:lnTo>
                    <a:pt x="78" y="372"/>
                  </a:lnTo>
                  <a:lnTo>
                    <a:pt x="102" y="414"/>
                  </a:lnTo>
                  <a:lnTo>
                    <a:pt x="186" y="408"/>
                  </a:lnTo>
                  <a:lnTo>
                    <a:pt x="282" y="462"/>
                  </a:lnTo>
                  <a:lnTo>
                    <a:pt x="336" y="462"/>
                  </a:lnTo>
                  <a:lnTo>
                    <a:pt x="348" y="570"/>
                  </a:lnTo>
                  <a:lnTo>
                    <a:pt x="420" y="702"/>
                  </a:lnTo>
                  <a:lnTo>
                    <a:pt x="378" y="732"/>
                  </a:lnTo>
                  <a:lnTo>
                    <a:pt x="432" y="780"/>
                  </a:lnTo>
                  <a:close/>
                </a:path>
              </a:pathLst>
            </a:cu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9">
              <a:hlinkClick r:id="rId7"/>
            </p:cNvPr>
            <p:cNvSpPr>
              <a:spLocks/>
            </p:cNvSpPr>
            <p:nvPr/>
          </p:nvSpPr>
          <p:spPr bwMode="auto">
            <a:xfrm>
              <a:off x="1548" y="972"/>
              <a:ext cx="846" cy="708"/>
            </a:xfrm>
            <a:custGeom>
              <a:avLst/>
              <a:gdLst>
                <a:gd name="T0" fmla="*/ 0 w 846"/>
                <a:gd name="T1" fmla="*/ 378 h 708"/>
                <a:gd name="T2" fmla="*/ 0 w 846"/>
                <a:gd name="T3" fmla="*/ 0 h 708"/>
                <a:gd name="T4" fmla="*/ 600 w 846"/>
                <a:gd name="T5" fmla="*/ 0 h 708"/>
                <a:gd name="T6" fmla="*/ 606 w 846"/>
                <a:gd name="T7" fmla="*/ 36 h 708"/>
                <a:gd name="T8" fmla="*/ 792 w 846"/>
                <a:gd name="T9" fmla="*/ 36 h 708"/>
                <a:gd name="T10" fmla="*/ 798 w 846"/>
                <a:gd name="T11" fmla="*/ 84 h 708"/>
                <a:gd name="T12" fmla="*/ 762 w 846"/>
                <a:gd name="T13" fmla="*/ 240 h 708"/>
                <a:gd name="T14" fmla="*/ 756 w 846"/>
                <a:gd name="T15" fmla="*/ 300 h 708"/>
                <a:gd name="T16" fmla="*/ 732 w 846"/>
                <a:gd name="T17" fmla="*/ 366 h 708"/>
                <a:gd name="T18" fmla="*/ 810 w 846"/>
                <a:gd name="T19" fmla="*/ 378 h 708"/>
                <a:gd name="T20" fmla="*/ 846 w 846"/>
                <a:gd name="T21" fmla="*/ 510 h 708"/>
                <a:gd name="T22" fmla="*/ 786 w 846"/>
                <a:gd name="T23" fmla="*/ 522 h 708"/>
                <a:gd name="T24" fmla="*/ 648 w 846"/>
                <a:gd name="T25" fmla="*/ 486 h 708"/>
                <a:gd name="T26" fmla="*/ 516 w 846"/>
                <a:gd name="T27" fmla="*/ 576 h 708"/>
                <a:gd name="T28" fmla="*/ 516 w 846"/>
                <a:gd name="T29" fmla="*/ 696 h 708"/>
                <a:gd name="T30" fmla="*/ 468 w 846"/>
                <a:gd name="T31" fmla="*/ 708 h 708"/>
                <a:gd name="T32" fmla="*/ 384 w 846"/>
                <a:gd name="T33" fmla="*/ 678 h 708"/>
                <a:gd name="T34" fmla="*/ 354 w 846"/>
                <a:gd name="T35" fmla="*/ 546 h 708"/>
                <a:gd name="T36" fmla="*/ 324 w 846"/>
                <a:gd name="T37" fmla="*/ 486 h 708"/>
                <a:gd name="T38" fmla="*/ 288 w 846"/>
                <a:gd name="T39" fmla="*/ 486 h 708"/>
                <a:gd name="T40" fmla="*/ 258 w 846"/>
                <a:gd name="T41" fmla="*/ 528 h 708"/>
                <a:gd name="T42" fmla="*/ 210 w 846"/>
                <a:gd name="T43" fmla="*/ 510 h 708"/>
                <a:gd name="T44" fmla="*/ 162 w 846"/>
                <a:gd name="T45" fmla="*/ 474 h 708"/>
                <a:gd name="T46" fmla="*/ 132 w 846"/>
                <a:gd name="T47" fmla="*/ 408 h 708"/>
                <a:gd name="T48" fmla="*/ 96 w 846"/>
                <a:gd name="T49" fmla="*/ 366 h 708"/>
                <a:gd name="T50" fmla="*/ 0 w 846"/>
                <a:gd name="T51" fmla="*/ 37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6" h="708">
                  <a:moveTo>
                    <a:pt x="0" y="378"/>
                  </a:moveTo>
                  <a:lnTo>
                    <a:pt x="0" y="0"/>
                  </a:lnTo>
                  <a:lnTo>
                    <a:pt x="600" y="0"/>
                  </a:lnTo>
                  <a:lnTo>
                    <a:pt x="606" y="36"/>
                  </a:lnTo>
                  <a:lnTo>
                    <a:pt x="792" y="36"/>
                  </a:lnTo>
                  <a:lnTo>
                    <a:pt x="798" y="84"/>
                  </a:lnTo>
                  <a:lnTo>
                    <a:pt x="762" y="240"/>
                  </a:lnTo>
                  <a:lnTo>
                    <a:pt x="756" y="300"/>
                  </a:lnTo>
                  <a:lnTo>
                    <a:pt x="732" y="366"/>
                  </a:lnTo>
                  <a:lnTo>
                    <a:pt x="810" y="378"/>
                  </a:lnTo>
                  <a:lnTo>
                    <a:pt x="846" y="510"/>
                  </a:lnTo>
                  <a:lnTo>
                    <a:pt x="786" y="522"/>
                  </a:lnTo>
                  <a:lnTo>
                    <a:pt x="648" y="486"/>
                  </a:lnTo>
                  <a:lnTo>
                    <a:pt x="516" y="576"/>
                  </a:lnTo>
                  <a:lnTo>
                    <a:pt x="516" y="696"/>
                  </a:lnTo>
                  <a:lnTo>
                    <a:pt x="468" y="708"/>
                  </a:lnTo>
                  <a:lnTo>
                    <a:pt x="384" y="678"/>
                  </a:lnTo>
                  <a:lnTo>
                    <a:pt x="354" y="546"/>
                  </a:lnTo>
                  <a:lnTo>
                    <a:pt x="324" y="486"/>
                  </a:lnTo>
                  <a:lnTo>
                    <a:pt x="288" y="486"/>
                  </a:lnTo>
                  <a:lnTo>
                    <a:pt x="258" y="528"/>
                  </a:lnTo>
                  <a:lnTo>
                    <a:pt x="210" y="510"/>
                  </a:lnTo>
                  <a:lnTo>
                    <a:pt x="162" y="474"/>
                  </a:lnTo>
                  <a:lnTo>
                    <a:pt x="132" y="408"/>
                  </a:lnTo>
                  <a:lnTo>
                    <a:pt x="96" y="366"/>
                  </a:lnTo>
                  <a:lnTo>
                    <a:pt x="0" y="378"/>
                  </a:lnTo>
                  <a:close/>
                </a:path>
              </a:pathLst>
            </a:cu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2" name="Freeform 8">
              <a:hlinkClick r:id="rId8"/>
            </p:cNvPr>
            <p:cNvSpPr>
              <a:spLocks/>
            </p:cNvSpPr>
            <p:nvPr/>
          </p:nvSpPr>
          <p:spPr bwMode="auto">
            <a:xfrm>
              <a:off x="1764" y="114"/>
              <a:ext cx="996" cy="960"/>
            </a:xfrm>
            <a:custGeom>
              <a:avLst/>
              <a:gdLst>
                <a:gd name="T0" fmla="*/ 6 w 996"/>
                <a:gd name="T1" fmla="*/ 6 h 960"/>
                <a:gd name="T2" fmla="*/ 0 w 996"/>
                <a:gd name="T3" fmla="*/ 246 h 960"/>
                <a:gd name="T4" fmla="*/ 318 w 996"/>
                <a:gd name="T5" fmla="*/ 240 h 960"/>
                <a:gd name="T6" fmla="*/ 312 w 996"/>
                <a:gd name="T7" fmla="*/ 462 h 960"/>
                <a:gd name="T8" fmla="*/ 384 w 996"/>
                <a:gd name="T9" fmla="*/ 696 h 960"/>
                <a:gd name="T10" fmla="*/ 390 w 996"/>
                <a:gd name="T11" fmla="*/ 846 h 960"/>
                <a:gd name="T12" fmla="*/ 426 w 996"/>
                <a:gd name="T13" fmla="*/ 870 h 960"/>
                <a:gd name="T14" fmla="*/ 600 w 996"/>
                <a:gd name="T15" fmla="*/ 870 h 960"/>
                <a:gd name="T16" fmla="*/ 606 w 996"/>
                <a:gd name="T17" fmla="*/ 882 h 960"/>
                <a:gd name="T18" fmla="*/ 582 w 996"/>
                <a:gd name="T19" fmla="*/ 942 h 960"/>
                <a:gd name="T20" fmla="*/ 834 w 996"/>
                <a:gd name="T21" fmla="*/ 960 h 960"/>
                <a:gd name="T22" fmla="*/ 936 w 996"/>
                <a:gd name="T23" fmla="*/ 864 h 960"/>
                <a:gd name="T24" fmla="*/ 930 w 996"/>
                <a:gd name="T25" fmla="*/ 840 h 960"/>
                <a:gd name="T26" fmla="*/ 876 w 996"/>
                <a:gd name="T27" fmla="*/ 840 h 960"/>
                <a:gd name="T28" fmla="*/ 924 w 996"/>
                <a:gd name="T29" fmla="*/ 786 h 960"/>
                <a:gd name="T30" fmla="*/ 912 w 996"/>
                <a:gd name="T31" fmla="*/ 726 h 960"/>
                <a:gd name="T32" fmla="*/ 978 w 996"/>
                <a:gd name="T33" fmla="*/ 642 h 960"/>
                <a:gd name="T34" fmla="*/ 996 w 996"/>
                <a:gd name="T35" fmla="*/ 498 h 960"/>
                <a:gd name="T36" fmla="*/ 960 w 996"/>
                <a:gd name="T37" fmla="*/ 492 h 960"/>
                <a:gd name="T38" fmla="*/ 918 w 996"/>
                <a:gd name="T39" fmla="*/ 510 h 960"/>
                <a:gd name="T40" fmla="*/ 894 w 996"/>
                <a:gd name="T41" fmla="*/ 510 h 960"/>
                <a:gd name="T42" fmla="*/ 924 w 996"/>
                <a:gd name="T43" fmla="*/ 438 h 960"/>
                <a:gd name="T44" fmla="*/ 894 w 996"/>
                <a:gd name="T45" fmla="*/ 342 h 960"/>
                <a:gd name="T46" fmla="*/ 840 w 996"/>
                <a:gd name="T47" fmla="*/ 174 h 960"/>
                <a:gd name="T48" fmla="*/ 756 w 996"/>
                <a:gd name="T49" fmla="*/ 156 h 960"/>
                <a:gd name="T50" fmla="*/ 678 w 996"/>
                <a:gd name="T51" fmla="*/ 144 h 960"/>
                <a:gd name="T52" fmla="*/ 618 w 996"/>
                <a:gd name="T53" fmla="*/ 138 h 960"/>
                <a:gd name="T54" fmla="*/ 594 w 996"/>
                <a:gd name="T55" fmla="*/ 174 h 960"/>
                <a:gd name="T56" fmla="*/ 570 w 996"/>
                <a:gd name="T57" fmla="*/ 156 h 960"/>
                <a:gd name="T58" fmla="*/ 618 w 996"/>
                <a:gd name="T59" fmla="*/ 90 h 960"/>
                <a:gd name="T60" fmla="*/ 384 w 996"/>
                <a:gd name="T61" fmla="*/ 0 h 960"/>
                <a:gd name="T62" fmla="*/ 6 w 996"/>
                <a:gd name="T63" fmla="*/ 6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96" h="960">
                  <a:moveTo>
                    <a:pt x="6" y="6"/>
                  </a:moveTo>
                  <a:lnTo>
                    <a:pt x="0" y="246"/>
                  </a:lnTo>
                  <a:lnTo>
                    <a:pt x="318" y="240"/>
                  </a:lnTo>
                  <a:lnTo>
                    <a:pt x="312" y="462"/>
                  </a:lnTo>
                  <a:lnTo>
                    <a:pt x="384" y="696"/>
                  </a:lnTo>
                  <a:lnTo>
                    <a:pt x="390" y="846"/>
                  </a:lnTo>
                  <a:lnTo>
                    <a:pt x="426" y="870"/>
                  </a:lnTo>
                  <a:lnTo>
                    <a:pt x="600" y="870"/>
                  </a:lnTo>
                  <a:lnTo>
                    <a:pt x="606" y="882"/>
                  </a:lnTo>
                  <a:lnTo>
                    <a:pt x="582" y="942"/>
                  </a:lnTo>
                  <a:lnTo>
                    <a:pt x="834" y="960"/>
                  </a:lnTo>
                  <a:lnTo>
                    <a:pt x="936" y="864"/>
                  </a:lnTo>
                  <a:lnTo>
                    <a:pt x="930" y="840"/>
                  </a:lnTo>
                  <a:lnTo>
                    <a:pt x="876" y="840"/>
                  </a:lnTo>
                  <a:lnTo>
                    <a:pt x="924" y="786"/>
                  </a:lnTo>
                  <a:lnTo>
                    <a:pt x="912" y="726"/>
                  </a:lnTo>
                  <a:lnTo>
                    <a:pt x="978" y="642"/>
                  </a:lnTo>
                  <a:lnTo>
                    <a:pt x="996" y="498"/>
                  </a:lnTo>
                  <a:lnTo>
                    <a:pt x="960" y="492"/>
                  </a:lnTo>
                  <a:lnTo>
                    <a:pt x="918" y="510"/>
                  </a:lnTo>
                  <a:lnTo>
                    <a:pt x="894" y="510"/>
                  </a:lnTo>
                  <a:lnTo>
                    <a:pt x="924" y="438"/>
                  </a:lnTo>
                  <a:lnTo>
                    <a:pt x="894" y="342"/>
                  </a:lnTo>
                  <a:lnTo>
                    <a:pt x="840" y="174"/>
                  </a:lnTo>
                  <a:lnTo>
                    <a:pt x="756" y="156"/>
                  </a:lnTo>
                  <a:lnTo>
                    <a:pt x="678" y="144"/>
                  </a:lnTo>
                  <a:lnTo>
                    <a:pt x="618" y="138"/>
                  </a:lnTo>
                  <a:lnTo>
                    <a:pt x="594" y="174"/>
                  </a:lnTo>
                  <a:lnTo>
                    <a:pt x="570" y="156"/>
                  </a:lnTo>
                  <a:lnTo>
                    <a:pt x="618" y="90"/>
                  </a:lnTo>
                  <a:lnTo>
                    <a:pt x="384" y="0"/>
                  </a:lnTo>
                  <a:lnTo>
                    <a:pt x="6" y="6"/>
                  </a:lnTo>
                  <a:close/>
                </a:path>
              </a:pathLst>
            </a:cu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3" name="Freeform 7">
              <a:hlinkClick r:id="rId9"/>
            </p:cNvPr>
            <p:cNvSpPr>
              <a:spLocks/>
            </p:cNvSpPr>
            <p:nvPr/>
          </p:nvSpPr>
          <p:spPr bwMode="auto">
            <a:xfrm>
              <a:off x="1224" y="126"/>
              <a:ext cx="912" cy="1206"/>
            </a:xfrm>
            <a:custGeom>
              <a:avLst/>
              <a:gdLst>
                <a:gd name="T0" fmla="*/ 6 w 912"/>
                <a:gd name="T1" fmla="*/ 0 h 1206"/>
                <a:gd name="T2" fmla="*/ 0 w 912"/>
                <a:gd name="T3" fmla="*/ 126 h 1206"/>
                <a:gd name="T4" fmla="*/ 60 w 912"/>
                <a:gd name="T5" fmla="*/ 204 h 1206"/>
                <a:gd name="T6" fmla="*/ 120 w 912"/>
                <a:gd name="T7" fmla="*/ 336 h 1206"/>
                <a:gd name="T8" fmla="*/ 204 w 912"/>
                <a:gd name="T9" fmla="*/ 336 h 1206"/>
                <a:gd name="T10" fmla="*/ 216 w 912"/>
                <a:gd name="T11" fmla="*/ 504 h 1206"/>
                <a:gd name="T12" fmla="*/ 198 w 912"/>
                <a:gd name="T13" fmla="*/ 534 h 1206"/>
                <a:gd name="T14" fmla="*/ 90 w 912"/>
                <a:gd name="T15" fmla="*/ 546 h 1206"/>
                <a:gd name="T16" fmla="*/ 102 w 912"/>
                <a:gd name="T17" fmla="*/ 876 h 1206"/>
                <a:gd name="T18" fmla="*/ 60 w 912"/>
                <a:gd name="T19" fmla="*/ 900 h 1206"/>
                <a:gd name="T20" fmla="*/ 72 w 912"/>
                <a:gd name="T21" fmla="*/ 1140 h 1206"/>
                <a:gd name="T22" fmla="*/ 252 w 912"/>
                <a:gd name="T23" fmla="*/ 1206 h 1206"/>
                <a:gd name="T24" fmla="*/ 336 w 912"/>
                <a:gd name="T25" fmla="*/ 1200 h 1206"/>
                <a:gd name="T26" fmla="*/ 306 w 912"/>
                <a:gd name="T27" fmla="*/ 834 h 1206"/>
                <a:gd name="T28" fmla="*/ 900 w 912"/>
                <a:gd name="T29" fmla="*/ 828 h 1206"/>
                <a:gd name="T30" fmla="*/ 912 w 912"/>
                <a:gd name="T31" fmla="*/ 678 h 1206"/>
                <a:gd name="T32" fmla="*/ 858 w 912"/>
                <a:gd name="T33" fmla="*/ 618 h 1206"/>
                <a:gd name="T34" fmla="*/ 834 w 912"/>
                <a:gd name="T35" fmla="*/ 456 h 1206"/>
                <a:gd name="T36" fmla="*/ 834 w 912"/>
                <a:gd name="T37" fmla="*/ 234 h 1206"/>
                <a:gd name="T38" fmla="*/ 516 w 912"/>
                <a:gd name="T39" fmla="*/ 228 h 1206"/>
                <a:gd name="T40" fmla="*/ 522 w 912"/>
                <a:gd name="T41" fmla="*/ 6 h 1206"/>
                <a:gd name="T42" fmla="*/ 6 w 912"/>
                <a:gd name="T43" fmla="*/ 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2" h="1206">
                  <a:moveTo>
                    <a:pt x="6" y="0"/>
                  </a:moveTo>
                  <a:lnTo>
                    <a:pt x="0" y="126"/>
                  </a:lnTo>
                  <a:lnTo>
                    <a:pt x="60" y="204"/>
                  </a:lnTo>
                  <a:lnTo>
                    <a:pt x="120" y="336"/>
                  </a:lnTo>
                  <a:lnTo>
                    <a:pt x="204" y="336"/>
                  </a:lnTo>
                  <a:lnTo>
                    <a:pt x="216" y="504"/>
                  </a:lnTo>
                  <a:lnTo>
                    <a:pt x="198" y="534"/>
                  </a:lnTo>
                  <a:lnTo>
                    <a:pt x="90" y="546"/>
                  </a:lnTo>
                  <a:lnTo>
                    <a:pt x="102" y="876"/>
                  </a:lnTo>
                  <a:lnTo>
                    <a:pt x="60" y="900"/>
                  </a:lnTo>
                  <a:lnTo>
                    <a:pt x="72" y="1140"/>
                  </a:lnTo>
                  <a:lnTo>
                    <a:pt x="252" y="1206"/>
                  </a:lnTo>
                  <a:lnTo>
                    <a:pt x="336" y="1200"/>
                  </a:lnTo>
                  <a:lnTo>
                    <a:pt x="306" y="834"/>
                  </a:lnTo>
                  <a:lnTo>
                    <a:pt x="900" y="828"/>
                  </a:lnTo>
                  <a:lnTo>
                    <a:pt x="912" y="678"/>
                  </a:lnTo>
                  <a:lnTo>
                    <a:pt x="858" y="618"/>
                  </a:lnTo>
                  <a:lnTo>
                    <a:pt x="834" y="456"/>
                  </a:lnTo>
                  <a:lnTo>
                    <a:pt x="834" y="234"/>
                  </a:lnTo>
                  <a:lnTo>
                    <a:pt x="516" y="228"/>
                  </a:lnTo>
                  <a:lnTo>
                    <a:pt x="522" y="6"/>
                  </a:lnTo>
                  <a:lnTo>
                    <a:pt x="6" y="0"/>
                  </a:lnTo>
                  <a:close/>
                </a:path>
              </a:pathLst>
            </a:cu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hlinkClick r:id="rId10"/>
            </p:cNvPr>
            <p:cNvSpPr>
              <a:spLocks/>
            </p:cNvSpPr>
            <p:nvPr/>
          </p:nvSpPr>
          <p:spPr bwMode="auto">
            <a:xfrm>
              <a:off x="804" y="138"/>
              <a:ext cx="612" cy="1152"/>
            </a:xfrm>
            <a:custGeom>
              <a:avLst/>
              <a:gdLst>
                <a:gd name="T0" fmla="*/ 108 w 612"/>
                <a:gd name="T1" fmla="*/ 12 h 1152"/>
                <a:gd name="T2" fmla="*/ 0 w 612"/>
                <a:gd name="T3" fmla="*/ 66 h 1152"/>
                <a:gd name="T4" fmla="*/ 42 w 612"/>
                <a:gd name="T5" fmla="*/ 234 h 1152"/>
                <a:gd name="T6" fmla="*/ 36 w 612"/>
                <a:gd name="T7" fmla="*/ 462 h 1152"/>
                <a:gd name="T8" fmla="*/ 30 w 612"/>
                <a:gd name="T9" fmla="*/ 660 h 1152"/>
                <a:gd name="T10" fmla="*/ 156 w 612"/>
                <a:gd name="T11" fmla="*/ 972 h 1152"/>
                <a:gd name="T12" fmla="*/ 258 w 612"/>
                <a:gd name="T13" fmla="*/ 1062 h 1152"/>
                <a:gd name="T14" fmla="*/ 360 w 612"/>
                <a:gd name="T15" fmla="*/ 1152 h 1152"/>
                <a:gd name="T16" fmla="*/ 462 w 612"/>
                <a:gd name="T17" fmla="*/ 1128 h 1152"/>
                <a:gd name="T18" fmla="*/ 474 w 612"/>
                <a:gd name="T19" fmla="*/ 1002 h 1152"/>
                <a:gd name="T20" fmla="*/ 462 w 612"/>
                <a:gd name="T21" fmla="*/ 900 h 1152"/>
                <a:gd name="T22" fmla="*/ 498 w 612"/>
                <a:gd name="T23" fmla="*/ 858 h 1152"/>
                <a:gd name="T24" fmla="*/ 486 w 612"/>
                <a:gd name="T25" fmla="*/ 516 h 1152"/>
                <a:gd name="T26" fmla="*/ 606 w 612"/>
                <a:gd name="T27" fmla="*/ 510 h 1152"/>
                <a:gd name="T28" fmla="*/ 612 w 612"/>
                <a:gd name="T29" fmla="*/ 342 h 1152"/>
                <a:gd name="T30" fmla="*/ 534 w 612"/>
                <a:gd name="T31" fmla="*/ 324 h 1152"/>
                <a:gd name="T32" fmla="*/ 474 w 612"/>
                <a:gd name="T33" fmla="*/ 192 h 1152"/>
                <a:gd name="T34" fmla="*/ 408 w 612"/>
                <a:gd name="T35" fmla="*/ 90 h 1152"/>
                <a:gd name="T36" fmla="*/ 408 w 612"/>
                <a:gd name="T37" fmla="*/ 0 h 1152"/>
                <a:gd name="T38" fmla="*/ 108 w 612"/>
                <a:gd name="T39" fmla="*/ 1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2" h="1152">
                  <a:moveTo>
                    <a:pt x="108" y="12"/>
                  </a:moveTo>
                  <a:lnTo>
                    <a:pt x="0" y="66"/>
                  </a:lnTo>
                  <a:lnTo>
                    <a:pt x="42" y="234"/>
                  </a:lnTo>
                  <a:lnTo>
                    <a:pt x="36" y="462"/>
                  </a:lnTo>
                  <a:lnTo>
                    <a:pt x="30" y="660"/>
                  </a:lnTo>
                  <a:lnTo>
                    <a:pt x="156" y="972"/>
                  </a:lnTo>
                  <a:lnTo>
                    <a:pt x="258" y="1062"/>
                  </a:lnTo>
                  <a:lnTo>
                    <a:pt x="360" y="1152"/>
                  </a:lnTo>
                  <a:lnTo>
                    <a:pt x="462" y="1128"/>
                  </a:lnTo>
                  <a:lnTo>
                    <a:pt x="474" y="1002"/>
                  </a:lnTo>
                  <a:lnTo>
                    <a:pt x="462" y="900"/>
                  </a:lnTo>
                  <a:lnTo>
                    <a:pt x="498" y="858"/>
                  </a:lnTo>
                  <a:lnTo>
                    <a:pt x="486" y="516"/>
                  </a:lnTo>
                  <a:lnTo>
                    <a:pt x="606" y="510"/>
                  </a:lnTo>
                  <a:lnTo>
                    <a:pt x="612" y="342"/>
                  </a:lnTo>
                  <a:lnTo>
                    <a:pt x="534" y="324"/>
                  </a:lnTo>
                  <a:lnTo>
                    <a:pt x="474" y="192"/>
                  </a:lnTo>
                  <a:lnTo>
                    <a:pt x="408" y="90"/>
                  </a:lnTo>
                  <a:lnTo>
                    <a:pt x="408" y="0"/>
                  </a:lnTo>
                  <a:lnTo>
                    <a:pt x="108" y="12"/>
                  </a:lnTo>
                  <a:close/>
                </a:path>
              </a:pathLst>
            </a:cu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5" name="Freeform 5">
              <a:hlinkClick r:id="rId10"/>
            </p:cNvPr>
            <p:cNvSpPr>
              <a:spLocks/>
            </p:cNvSpPr>
            <p:nvPr/>
          </p:nvSpPr>
          <p:spPr bwMode="auto">
            <a:xfrm>
              <a:off x="180" y="1092"/>
              <a:ext cx="612" cy="522"/>
            </a:xfrm>
            <a:custGeom>
              <a:avLst/>
              <a:gdLst>
                <a:gd name="T0" fmla="*/ 138 w 612"/>
                <a:gd name="T1" fmla="*/ 0 h 522"/>
                <a:gd name="T2" fmla="*/ 0 w 612"/>
                <a:gd name="T3" fmla="*/ 60 h 522"/>
                <a:gd name="T4" fmla="*/ 6 w 612"/>
                <a:gd name="T5" fmla="*/ 120 h 522"/>
                <a:gd name="T6" fmla="*/ 132 w 612"/>
                <a:gd name="T7" fmla="*/ 120 h 522"/>
                <a:gd name="T8" fmla="*/ 246 w 612"/>
                <a:gd name="T9" fmla="*/ 192 h 522"/>
                <a:gd name="T10" fmla="*/ 390 w 612"/>
                <a:gd name="T11" fmla="*/ 306 h 522"/>
                <a:gd name="T12" fmla="*/ 432 w 612"/>
                <a:gd name="T13" fmla="*/ 486 h 522"/>
                <a:gd name="T14" fmla="*/ 516 w 612"/>
                <a:gd name="T15" fmla="*/ 522 h 522"/>
                <a:gd name="T16" fmla="*/ 612 w 612"/>
                <a:gd name="T17" fmla="*/ 414 h 522"/>
                <a:gd name="T18" fmla="*/ 540 w 612"/>
                <a:gd name="T19" fmla="*/ 246 h 522"/>
                <a:gd name="T20" fmla="*/ 432 w 612"/>
                <a:gd name="T21" fmla="*/ 138 h 522"/>
                <a:gd name="T22" fmla="*/ 270 w 612"/>
                <a:gd name="T23" fmla="*/ 72 h 522"/>
                <a:gd name="T24" fmla="*/ 138 w 612"/>
                <a:gd name="T2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2" h="522">
                  <a:moveTo>
                    <a:pt x="138" y="0"/>
                  </a:moveTo>
                  <a:lnTo>
                    <a:pt x="0" y="60"/>
                  </a:lnTo>
                  <a:lnTo>
                    <a:pt x="6" y="120"/>
                  </a:lnTo>
                  <a:lnTo>
                    <a:pt x="132" y="120"/>
                  </a:lnTo>
                  <a:lnTo>
                    <a:pt x="246" y="192"/>
                  </a:lnTo>
                  <a:lnTo>
                    <a:pt x="390" y="306"/>
                  </a:lnTo>
                  <a:lnTo>
                    <a:pt x="432" y="486"/>
                  </a:lnTo>
                  <a:lnTo>
                    <a:pt x="516" y="522"/>
                  </a:lnTo>
                  <a:lnTo>
                    <a:pt x="612" y="414"/>
                  </a:lnTo>
                  <a:lnTo>
                    <a:pt x="540" y="246"/>
                  </a:lnTo>
                  <a:lnTo>
                    <a:pt x="432" y="138"/>
                  </a:lnTo>
                  <a:lnTo>
                    <a:pt x="270" y="72"/>
                  </a:lnTo>
                  <a:lnTo>
                    <a:pt x="138" y="0"/>
                  </a:lnTo>
                  <a:close/>
                </a:path>
              </a:pathLst>
            </a:cu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6" name="Freeform 4">
              <a:hlinkClick r:id="rId10"/>
            </p:cNvPr>
            <p:cNvSpPr>
              <a:spLocks/>
            </p:cNvSpPr>
            <p:nvPr/>
          </p:nvSpPr>
          <p:spPr bwMode="auto">
            <a:xfrm>
              <a:off x="0" y="30"/>
              <a:ext cx="798" cy="576"/>
            </a:xfrm>
            <a:custGeom>
              <a:avLst/>
              <a:gdLst>
                <a:gd name="T0" fmla="*/ 348 w 798"/>
                <a:gd name="T1" fmla="*/ 24 h 576"/>
                <a:gd name="T2" fmla="*/ 186 w 798"/>
                <a:gd name="T3" fmla="*/ 234 h 576"/>
                <a:gd name="T4" fmla="*/ 174 w 798"/>
                <a:gd name="T5" fmla="*/ 360 h 576"/>
                <a:gd name="T6" fmla="*/ 306 w 798"/>
                <a:gd name="T7" fmla="*/ 408 h 576"/>
                <a:gd name="T8" fmla="*/ 120 w 798"/>
                <a:gd name="T9" fmla="*/ 474 h 576"/>
                <a:gd name="T10" fmla="*/ 18 w 798"/>
                <a:gd name="T11" fmla="*/ 462 h 576"/>
                <a:gd name="T12" fmla="*/ 0 w 798"/>
                <a:gd name="T13" fmla="*/ 528 h 576"/>
                <a:gd name="T14" fmla="*/ 72 w 798"/>
                <a:gd name="T15" fmla="*/ 576 h 576"/>
                <a:gd name="T16" fmla="*/ 324 w 798"/>
                <a:gd name="T17" fmla="*/ 534 h 576"/>
                <a:gd name="T18" fmla="*/ 432 w 798"/>
                <a:gd name="T19" fmla="*/ 468 h 576"/>
                <a:gd name="T20" fmla="*/ 480 w 798"/>
                <a:gd name="T21" fmla="*/ 348 h 576"/>
                <a:gd name="T22" fmla="*/ 540 w 798"/>
                <a:gd name="T23" fmla="*/ 336 h 576"/>
                <a:gd name="T24" fmla="*/ 618 w 798"/>
                <a:gd name="T25" fmla="*/ 384 h 576"/>
                <a:gd name="T26" fmla="*/ 702 w 798"/>
                <a:gd name="T27" fmla="*/ 492 h 576"/>
                <a:gd name="T28" fmla="*/ 792 w 798"/>
                <a:gd name="T29" fmla="*/ 498 h 576"/>
                <a:gd name="T30" fmla="*/ 798 w 798"/>
                <a:gd name="T31" fmla="*/ 420 h 576"/>
                <a:gd name="T32" fmla="*/ 726 w 798"/>
                <a:gd name="T33" fmla="*/ 336 h 576"/>
                <a:gd name="T34" fmla="*/ 678 w 798"/>
                <a:gd name="T35" fmla="*/ 282 h 576"/>
                <a:gd name="T36" fmla="*/ 630 w 798"/>
                <a:gd name="T37" fmla="*/ 300 h 576"/>
                <a:gd name="T38" fmla="*/ 630 w 798"/>
                <a:gd name="T39" fmla="*/ 42 h 576"/>
                <a:gd name="T40" fmla="*/ 498 w 798"/>
                <a:gd name="T41" fmla="*/ 18 h 576"/>
                <a:gd name="T42" fmla="*/ 378 w 798"/>
                <a:gd name="T43" fmla="*/ 0 h 576"/>
                <a:gd name="T44" fmla="*/ 348 w 798"/>
                <a:gd name="T45" fmla="*/ 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8" h="576">
                  <a:moveTo>
                    <a:pt x="348" y="24"/>
                  </a:moveTo>
                  <a:lnTo>
                    <a:pt x="186" y="234"/>
                  </a:lnTo>
                  <a:lnTo>
                    <a:pt x="174" y="360"/>
                  </a:lnTo>
                  <a:lnTo>
                    <a:pt x="306" y="408"/>
                  </a:lnTo>
                  <a:lnTo>
                    <a:pt x="120" y="474"/>
                  </a:lnTo>
                  <a:lnTo>
                    <a:pt x="18" y="462"/>
                  </a:lnTo>
                  <a:lnTo>
                    <a:pt x="0" y="528"/>
                  </a:lnTo>
                  <a:lnTo>
                    <a:pt x="72" y="576"/>
                  </a:lnTo>
                  <a:lnTo>
                    <a:pt x="324" y="534"/>
                  </a:lnTo>
                  <a:lnTo>
                    <a:pt x="432" y="468"/>
                  </a:lnTo>
                  <a:lnTo>
                    <a:pt x="480" y="348"/>
                  </a:lnTo>
                  <a:lnTo>
                    <a:pt x="540" y="336"/>
                  </a:lnTo>
                  <a:lnTo>
                    <a:pt x="618" y="384"/>
                  </a:lnTo>
                  <a:lnTo>
                    <a:pt x="702" y="492"/>
                  </a:lnTo>
                  <a:lnTo>
                    <a:pt x="792" y="498"/>
                  </a:lnTo>
                  <a:lnTo>
                    <a:pt x="798" y="420"/>
                  </a:lnTo>
                  <a:lnTo>
                    <a:pt x="726" y="336"/>
                  </a:lnTo>
                  <a:lnTo>
                    <a:pt x="678" y="282"/>
                  </a:lnTo>
                  <a:lnTo>
                    <a:pt x="630" y="300"/>
                  </a:lnTo>
                  <a:lnTo>
                    <a:pt x="630" y="42"/>
                  </a:lnTo>
                  <a:lnTo>
                    <a:pt x="498" y="18"/>
                  </a:lnTo>
                  <a:lnTo>
                    <a:pt x="378" y="0"/>
                  </a:lnTo>
                  <a:lnTo>
                    <a:pt x="348" y="24"/>
                  </a:lnTo>
                  <a:close/>
                </a:path>
              </a:pathLst>
            </a:cu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p:cNvSpPr txBox="1"/>
          <p:nvPr/>
        </p:nvSpPr>
        <p:spPr>
          <a:xfrm>
            <a:off x="2070469" y="1115216"/>
            <a:ext cx="4143185" cy="369332"/>
          </a:xfrm>
          <a:prstGeom prst="rect">
            <a:avLst/>
          </a:prstGeom>
          <a:noFill/>
        </p:spPr>
        <p:txBody>
          <a:bodyPr wrap="none" rtlCol="0">
            <a:spAutoFit/>
          </a:bodyPr>
          <a:lstStyle/>
          <a:p>
            <a:pPr algn="ctr"/>
            <a:r>
              <a:rPr lang="en-US" dirty="0"/>
              <a:t>http://www.flra.gov/ogc-regional-offices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4714063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mp:transition xmlns:mp="http://schemas.microsoft.com/office/mac/powerpoint/2008/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FLRA Process</a:t>
            </a:r>
            <a:endParaRPr lang="en-US" dirty="0"/>
          </a:p>
        </p:txBody>
      </p:sp>
      <p:sp>
        <p:nvSpPr>
          <p:cNvPr id="3" name="Content Placeholder 2"/>
          <p:cNvSpPr>
            <a:spLocks noGrp="1"/>
          </p:cNvSpPr>
          <p:nvPr>
            <p:ph idx="1"/>
          </p:nvPr>
        </p:nvSpPr>
        <p:spPr/>
        <p:txBody>
          <a:bodyPr>
            <a:normAutofit/>
          </a:bodyPr>
          <a:lstStyle/>
          <a:p>
            <a:r>
              <a:rPr lang="en-US" sz="2000" b="0" dirty="0" smtClean="0"/>
              <a:t>Prima Facie determination</a:t>
            </a:r>
          </a:p>
          <a:p>
            <a:r>
              <a:rPr lang="en-US" sz="2000" b="0" dirty="0" smtClean="0"/>
              <a:t>Investigation</a:t>
            </a:r>
          </a:p>
          <a:p>
            <a:r>
              <a:rPr lang="en-US" sz="2000" b="0" dirty="0" smtClean="0"/>
              <a:t>Document Review</a:t>
            </a:r>
          </a:p>
          <a:p>
            <a:r>
              <a:rPr lang="en-US" sz="2000" b="0" dirty="0" smtClean="0"/>
              <a:t>Presentation of Charge to Regional Director</a:t>
            </a:r>
          </a:p>
          <a:p>
            <a:r>
              <a:rPr lang="en-US" sz="2000" b="0" dirty="0" smtClean="0"/>
              <a:t>Complaint</a:t>
            </a:r>
          </a:p>
          <a:p>
            <a:r>
              <a:rPr lang="en-US" sz="2000" b="0" dirty="0" smtClean="0"/>
              <a:t>Withdrawal/Dismissal</a:t>
            </a:r>
          </a:p>
          <a:p>
            <a:endParaRPr lang="en-U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3689893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4000">
        <p14:vortex dir="r"/>
      </p:transition>
    </mc:Choice>
    <mc:Fallback>
      <mp:transition xmlns:mp="http://schemas.microsoft.com/office/mac/powerpoint/2008/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FLRA Process</a:t>
            </a:r>
            <a:endParaRPr lang="en-US" dirty="0"/>
          </a:p>
        </p:txBody>
      </p:sp>
      <p:sp>
        <p:nvSpPr>
          <p:cNvPr id="3" name="Content Placeholder 2"/>
          <p:cNvSpPr>
            <a:spLocks noGrp="1"/>
          </p:cNvSpPr>
          <p:nvPr>
            <p:ph idx="1"/>
          </p:nvPr>
        </p:nvSpPr>
        <p:spPr/>
        <p:txBody>
          <a:bodyPr>
            <a:normAutofit/>
          </a:bodyPr>
          <a:lstStyle/>
          <a:p>
            <a:r>
              <a:rPr lang="en-US" sz="2000" b="0" dirty="0" smtClean="0"/>
              <a:t>Alternative Dispute Resolution</a:t>
            </a:r>
          </a:p>
          <a:p>
            <a:r>
              <a:rPr lang="en-US" sz="2000" b="0" dirty="0" smtClean="0"/>
              <a:t>Settlement Discussions and Postings</a:t>
            </a:r>
          </a:p>
          <a:p>
            <a:r>
              <a:rPr lang="en-US" sz="2000" b="0" dirty="0" smtClean="0"/>
              <a:t>Hearing</a:t>
            </a:r>
          </a:p>
          <a:p>
            <a:r>
              <a:rPr lang="en-US" sz="2000" b="0" dirty="0" smtClean="0"/>
              <a:t>Appeal Process</a:t>
            </a:r>
            <a:endParaRPr lang="en-US" sz="2000" b="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846171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FLRA Remedies</a:t>
            </a:r>
            <a:endParaRPr lang="en-US" dirty="0"/>
          </a:p>
        </p:txBody>
      </p:sp>
      <p:sp>
        <p:nvSpPr>
          <p:cNvPr id="3" name="Content Placeholder 2"/>
          <p:cNvSpPr>
            <a:spLocks noGrp="1"/>
          </p:cNvSpPr>
          <p:nvPr>
            <p:ph idx="1"/>
          </p:nvPr>
        </p:nvSpPr>
        <p:spPr/>
        <p:txBody>
          <a:bodyPr>
            <a:normAutofit/>
          </a:bodyPr>
          <a:lstStyle/>
          <a:p>
            <a:r>
              <a:rPr lang="en-US" sz="2000" b="0" dirty="0" smtClean="0"/>
              <a:t>Posting</a:t>
            </a:r>
          </a:p>
          <a:p>
            <a:r>
              <a:rPr lang="en-US" sz="2000" b="0" dirty="0" smtClean="0"/>
              <a:t>Status Quo</a:t>
            </a:r>
          </a:p>
          <a:p>
            <a:r>
              <a:rPr lang="en-US" sz="2000" b="0" dirty="0" smtClean="0"/>
              <a:t>Order to Bargain</a:t>
            </a:r>
          </a:p>
          <a:p>
            <a:r>
              <a:rPr lang="en-US" sz="2000" b="0" dirty="0" smtClean="0"/>
              <a:t>Other Remedy</a:t>
            </a:r>
            <a:endParaRPr lang="en-US" sz="2000" b="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04891647"/>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NLRB Process (Private Sector Locals)</a:t>
            </a:r>
            <a:endParaRPr lang="en-US" dirty="0"/>
          </a:p>
        </p:txBody>
      </p:sp>
      <p:sp>
        <p:nvSpPr>
          <p:cNvPr id="3" name="Content Placeholder 2"/>
          <p:cNvSpPr>
            <a:spLocks noGrp="1"/>
          </p:cNvSpPr>
          <p:nvPr>
            <p:ph idx="1"/>
          </p:nvPr>
        </p:nvSpPr>
        <p:spPr>
          <a:xfrm>
            <a:off x="609600" y="1100628"/>
            <a:ext cx="7734300" cy="4004772"/>
          </a:xfrm>
        </p:spPr>
        <p:txBody>
          <a:bodyPr>
            <a:normAutofit fontScale="92500" lnSpcReduction="10000"/>
          </a:bodyPr>
          <a:lstStyle/>
          <a:p>
            <a:r>
              <a:rPr lang="en-US" sz="2200" b="0" dirty="0" smtClean="0"/>
              <a:t>The FLRA process was modeled after the NLRB process, so in terms of processing charges and filing complaints it essentially functions the same. </a:t>
            </a:r>
          </a:p>
          <a:p>
            <a:r>
              <a:rPr lang="en-US" sz="2200" b="0" dirty="0" smtClean="0"/>
              <a:t>Charge </a:t>
            </a:r>
            <a:r>
              <a:rPr lang="en-US" sz="2200" b="0" dirty="0"/>
              <a:t>Filed (within 6 months of incident)</a:t>
            </a:r>
          </a:p>
          <a:p>
            <a:pPr marL="609600" indent="-609600"/>
            <a:r>
              <a:rPr lang="en-US" sz="2200" b="0" dirty="0"/>
              <a:t>Investigation</a:t>
            </a:r>
          </a:p>
          <a:p>
            <a:pPr marL="609600" indent="-609600"/>
            <a:r>
              <a:rPr lang="en-US" sz="2200" b="0" dirty="0"/>
              <a:t>Determination</a:t>
            </a:r>
          </a:p>
          <a:p>
            <a:pPr marL="609600" indent="-609600"/>
            <a:r>
              <a:rPr lang="en-US" sz="2200" b="0" dirty="0"/>
              <a:t>Complaint/Settlement</a:t>
            </a:r>
          </a:p>
          <a:p>
            <a:pPr marL="609600" indent="-609600"/>
            <a:r>
              <a:rPr lang="en-US" sz="2200" b="0" dirty="0"/>
              <a:t>Hearing</a:t>
            </a:r>
          </a:p>
          <a:p>
            <a:pPr marL="609600" indent="-609600"/>
            <a:r>
              <a:rPr lang="en-US" sz="2200" b="0" dirty="0"/>
              <a:t>Appeals</a:t>
            </a:r>
          </a:p>
          <a:p>
            <a:pPr marL="609600" indent="-609600"/>
            <a:r>
              <a:rPr lang="en-US" sz="2200" b="0" dirty="0"/>
              <a:t>Decision</a:t>
            </a:r>
          </a:p>
          <a:p>
            <a:pPr marL="609600" indent="-609600"/>
            <a:r>
              <a:rPr lang="en-US" sz="2200" b="0" dirty="0"/>
              <a:t>Enforcement</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8549439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500">
        <p14:window dir="vert"/>
      </p:transition>
    </mc:Choice>
    <mc:Fallback>
      <mp:transition xmlns:mp="http://schemas.microsoft.com/office/mac/powerpoint/2008/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NLRB Form 501</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16200000">
            <a:off x="1485898" y="266696"/>
            <a:ext cx="5257805" cy="6553201"/>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3033956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900">
        <p14:warp dir="in"/>
      </p:transition>
    </mc:Choice>
    <mc:Fallback>
      <mp:transition xmlns:mp="http://schemas.microsoft.com/office/mac/powerpoint/2008/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330440" cy="548640"/>
          </a:xfrm>
        </p:spPr>
        <p:txBody>
          <a:bodyPr/>
          <a:lstStyle/>
          <a:p>
            <a:pPr algn="ctr"/>
            <a:r>
              <a:rPr lang="en-US" dirty="0" smtClean="0"/>
              <a:t>FEDERAL LABOR RELATIONS AUTHORITY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19400" y="1143000"/>
            <a:ext cx="3395662" cy="3395662"/>
          </a:xfrm>
        </p:spPr>
      </p:pic>
      <p:sp>
        <p:nvSpPr>
          <p:cNvPr id="3" name="TextBox 2"/>
          <p:cNvSpPr txBox="1"/>
          <p:nvPr/>
        </p:nvSpPr>
        <p:spPr>
          <a:xfrm>
            <a:off x="3810000" y="4648200"/>
            <a:ext cx="1492781" cy="646331"/>
          </a:xfrm>
          <a:prstGeom prst="rect">
            <a:avLst/>
          </a:prstGeom>
          <a:noFill/>
        </p:spPr>
        <p:txBody>
          <a:bodyPr wrap="none" rtlCol="0">
            <a:spAutoFit/>
          </a:bodyPr>
          <a:lstStyle/>
          <a:p>
            <a:r>
              <a:rPr lang="en-US" dirty="0" smtClean="0"/>
              <a:t>www.flra.gov</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8624935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600">
        <p14:gallery dir="l"/>
      </p:transition>
    </mc:Choice>
    <mc:Fallback>
      <mp:transition xmlns:mp="http://schemas.microsoft.com/office/mac/powerpoint/2008/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file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43000" y="1447800"/>
            <a:ext cx="6858000" cy="2661444"/>
          </a:xfrm>
        </p:spPr>
      </p:pic>
      <p:sp>
        <p:nvSpPr>
          <p:cNvPr id="3" name="TextBox 2"/>
          <p:cNvSpPr txBox="1"/>
          <p:nvPr/>
        </p:nvSpPr>
        <p:spPr>
          <a:xfrm>
            <a:off x="2057400" y="4463534"/>
            <a:ext cx="5028043" cy="369332"/>
          </a:xfrm>
          <a:prstGeom prst="rect">
            <a:avLst/>
          </a:prstGeom>
          <a:noFill/>
        </p:spPr>
        <p:txBody>
          <a:bodyPr wrap="none" rtlCol="0">
            <a:spAutoFit/>
          </a:bodyPr>
          <a:lstStyle/>
          <a:p>
            <a:r>
              <a:rPr lang="en-US" dirty="0"/>
              <a:t>http://www.nlrb.gov/who-we-are/regional-offices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5182550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300">
        <p14:pan dir="u"/>
      </p:transition>
    </mc:Choice>
    <mc:Fallback>
      <mp:transition xmlns:mp="http://schemas.microsoft.com/office/mac/powerpoint/2008/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NLRB </a:t>
            </a:r>
            <a:r>
              <a:rPr lang="en-US" dirty="0" err="1" smtClean="0"/>
              <a:t>ReMEDIES</a:t>
            </a:r>
            <a:endParaRPr lang="en-US" dirty="0"/>
          </a:p>
        </p:txBody>
      </p:sp>
      <p:sp>
        <p:nvSpPr>
          <p:cNvPr id="3" name="Content Placeholder 2"/>
          <p:cNvSpPr>
            <a:spLocks noGrp="1"/>
          </p:cNvSpPr>
          <p:nvPr>
            <p:ph idx="1"/>
          </p:nvPr>
        </p:nvSpPr>
        <p:spPr/>
        <p:txBody>
          <a:bodyPr>
            <a:normAutofit/>
          </a:bodyPr>
          <a:lstStyle/>
          <a:p>
            <a:r>
              <a:rPr lang="en-US" sz="2000" dirty="0"/>
              <a:t>8 (a) (1) Remedies</a:t>
            </a:r>
          </a:p>
          <a:p>
            <a:pPr lvl="1"/>
            <a:r>
              <a:rPr lang="en-US" sz="2000" dirty="0"/>
              <a:t>Posting At Worksite</a:t>
            </a:r>
          </a:p>
          <a:p>
            <a:pPr lvl="1">
              <a:buNone/>
            </a:pPr>
            <a:endParaRPr lang="en-US" sz="2000" dirty="0"/>
          </a:p>
          <a:p>
            <a:r>
              <a:rPr lang="en-US" sz="2000" dirty="0"/>
              <a:t>8 (a) (3) Remedies</a:t>
            </a:r>
          </a:p>
          <a:p>
            <a:pPr lvl="1"/>
            <a:r>
              <a:rPr lang="en-US" sz="2000" dirty="0"/>
              <a:t>Reinstatement &amp; Back pay</a:t>
            </a:r>
          </a:p>
          <a:p>
            <a:pPr lvl="1"/>
            <a:endParaRPr lang="en-US" sz="2000" dirty="0"/>
          </a:p>
          <a:p>
            <a:r>
              <a:rPr lang="en-US" sz="2000" dirty="0"/>
              <a:t>8 (a) (5) Remedies</a:t>
            </a:r>
          </a:p>
          <a:p>
            <a:pPr lvl="1"/>
            <a:r>
              <a:rPr lang="en-US" sz="2000" dirty="0"/>
              <a:t>Providing requested information and Posting At Worksite</a:t>
            </a:r>
          </a:p>
          <a:p>
            <a:endParaRPr lang="en-U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0639224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900">
        <p14:warp dir="in"/>
      </p:transition>
    </mc:Choice>
    <mc:Fallback>
      <mp:transition xmlns:mp="http://schemas.microsoft.com/office/mac/powerpoint/2008/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 CODE 1-617.4</a:t>
            </a:r>
            <a:endParaRPr lang="en-US" dirty="0"/>
          </a:p>
        </p:txBody>
      </p:sp>
      <p:sp>
        <p:nvSpPr>
          <p:cNvPr id="3" name="Content Placeholder 2"/>
          <p:cNvSpPr>
            <a:spLocks noGrp="1"/>
          </p:cNvSpPr>
          <p:nvPr>
            <p:ph idx="1"/>
          </p:nvPr>
        </p:nvSpPr>
        <p:spPr>
          <a:xfrm>
            <a:off x="152400" y="990600"/>
            <a:ext cx="8915400" cy="4191000"/>
          </a:xfrm>
        </p:spPr>
        <p:txBody>
          <a:bodyPr>
            <a:noAutofit/>
          </a:bodyPr>
          <a:lstStyle/>
          <a:p>
            <a:r>
              <a:rPr lang="en-US" sz="1800" b="0" dirty="0"/>
              <a:t>(a) The District, its agents, and representatives are prohibited from:</a:t>
            </a:r>
          </a:p>
          <a:p>
            <a:r>
              <a:rPr lang="en-US" sz="1800" dirty="0"/>
              <a:t/>
            </a:r>
            <a:br>
              <a:rPr lang="en-US" sz="1800" dirty="0"/>
            </a:br>
            <a:r>
              <a:rPr lang="en-US" sz="1800" b="0" dirty="0"/>
              <a:t>(1) Interfering with, restraining, or coercing any employee in the exercise of the rights guaranteed by this subchapter;</a:t>
            </a:r>
          </a:p>
          <a:p>
            <a:r>
              <a:rPr lang="en-US" sz="1800" dirty="0"/>
              <a:t/>
            </a:r>
            <a:br>
              <a:rPr lang="en-US" sz="1800" dirty="0"/>
            </a:br>
            <a:r>
              <a:rPr lang="en-US" sz="1800" b="0" dirty="0"/>
              <a:t>(2) Dominating, interfering, or assisting in the formation, existence or administration of any labor organization, or contributing financial or other support to it, except that the District may permit employees to negotiate or confer with it during working hours without loss of time or pay;</a:t>
            </a:r>
          </a:p>
          <a:p>
            <a:r>
              <a:rPr lang="en-US" sz="1800" dirty="0"/>
              <a:t/>
            </a:r>
            <a:br>
              <a:rPr lang="en-US" sz="1800" dirty="0"/>
            </a:br>
            <a:r>
              <a:rPr lang="en-US" sz="1800" b="0" dirty="0"/>
              <a:t>(3) Discriminating in regard to hiring or tenure of employment or any term or condition of employment to encourage or discourage membership in any labor organization, except as otherwise provided in this chapter;</a:t>
            </a:r>
          </a:p>
          <a:p>
            <a:r>
              <a:rPr lang="en-US" sz="1800" dirty="0"/>
              <a:t/>
            </a:r>
            <a:br>
              <a:rPr lang="en-US" sz="1800" dirty="0"/>
            </a:br>
            <a:r>
              <a:rPr lang="en-US" sz="1800" b="0" dirty="0"/>
              <a:t>(4) Discharging or otherwise taking reprisal against an employee because he or she has signed or filed an affidavit, petition, or complaint or given any information or testimony under this subchapter; or</a:t>
            </a:r>
          </a:p>
          <a:p>
            <a:r>
              <a:rPr lang="en-US" sz="1800" dirty="0"/>
              <a:t/>
            </a:r>
            <a:br>
              <a:rPr lang="en-US" sz="1800" dirty="0"/>
            </a:br>
            <a:r>
              <a:rPr lang="en-US" sz="1800" b="0" dirty="0"/>
              <a:t>(5) Refusing to bargain collectively in good faith with the exclusive representative.</a:t>
            </a:r>
          </a:p>
          <a:p>
            <a:endParaRPr lang="en-US" sz="1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00922869"/>
      </p:ext>
    </p:extLst>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 PERB PROCESS</a:t>
            </a:r>
            <a:endParaRPr lang="en-US" dirty="0"/>
          </a:p>
        </p:txBody>
      </p:sp>
      <p:sp>
        <p:nvSpPr>
          <p:cNvPr id="3" name="Content Placeholder 2"/>
          <p:cNvSpPr>
            <a:spLocks noGrp="1"/>
          </p:cNvSpPr>
          <p:nvPr>
            <p:ph idx="1"/>
          </p:nvPr>
        </p:nvSpPr>
        <p:spPr>
          <a:xfrm>
            <a:off x="152400" y="990600"/>
            <a:ext cx="8839200" cy="4113249"/>
          </a:xfrm>
        </p:spPr>
        <p:txBody>
          <a:bodyPr>
            <a:noAutofit/>
          </a:bodyPr>
          <a:lstStyle/>
          <a:p>
            <a:r>
              <a:rPr lang="en-US" sz="1800" b="0" dirty="0" smtClean="0"/>
              <a:t>Complaints must be filed within 4 months. </a:t>
            </a:r>
          </a:p>
          <a:p>
            <a:endParaRPr lang="en-US" sz="1800" b="0" dirty="0"/>
          </a:p>
          <a:p>
            <a:r>
              <a:rPr lang="en-US" sz="1800" b="0" dirty="0" smtClean="0"/>
              <a:t>1</a:t>
            </a:r>
            <a:r>
              <a:rPr lang="en-US" sz="1800" b="0" dirty="0"/>
              <a:t>. An initial </a:t>
            </a:r>
            <a:r>
              <a:rPr lang="en-US" sz="1800" b="0" dirty="0" smtClean="0"/>
              <a:t>pleading</a:t>
            </a:r>
            <a:endParaRPr lang="en-US" sz="1800" b="0" dirty="0"/>
          </a:p>
          <a:p>
            <a:r>
              <a:rPr lang="en-US" sz="1800" b="0" dirty="0" smtClean="0"/>
              <a:t>2.Filing reviewed for accuracy an completeness  </a:t>
            </a:r>
          </a:p>
          <a:p>
            <a:r>
              <a:rPr lang="en-US" sz="1800" b="0" dirty="0" smtClean="0"/>
              <a:t>3</a:t>
            </a:r>
            <a:r>
              <a:rPr lang="en-US" sz="1800" b="0" dirty="0"/>
              <a:t>. The opposing parties are notified and allowed to file a response.  </a:t>
            </a:r>
          </a:p>
          <a:p>
            <a:r>
              <a:rPr lang="en-US" sz="1800" b="0" dirty="0"/>
              <a:t>4. Following receipt of a response, the Board may determine that based upon the pleadings, a decision can be rendered, which may sustain the initial filing or dismiss the matter.</a:t>
            </a:r>
          </a:p>
          <a:p>
            <a:r>
              <a:rPr lang="en-US" sz="1800" b="0" dirty="0"/>
              <a:t>5. The Board may also order the parties to submit to mandatory mediation of the matter </a:t>
            </a:r>
            <a:r>
              <a:rPr lang="en-US" sz="1800" b="0" dirty="0" smtClean="0"/>
              <a:t>Rule 558.4</a:t>
            </a:r>
            <a:endParaRPr lang="en-US" sz="1800" b="0" dirty="0"/>
          </a:p>
          <a:p>
            <a:r>
              <a:rPr lang="en-US" sz="1800" b="0" dirty="0" smtClean="0"/>
              <a:t>6.	Litigation of the Charge.</a:t>
            </a:r>
            <a:endParaRPr lang="en-US" sz="1800" b="0" dirty="0"/>
          </a:p>
          <a:p>
            <a:r>
              <a:rPr lang="en-US" sz="1800" b="0" dirty="0"/>
              <a:t>7. </a:t>
            </a:r>
            <a:r>
              <a:rPr lang="en-US" sz="1800" b="0" dirty="0" smtClean="0"/>
              <a:t>8</a:t>
            </a:r>
            <a:r>
              <a:rPr lang="en-US" sz="1800" b="0" dirty="0"/>
              <a:t>. After a review of all pleadings and related submissions to the Board </a:t>
            </a:r>
            <a:r>
              <a:rPr lang="en-US" sz="1800" b="0" dirty="0" smtClean="0"/>
              <a:t>a </a:t>
            </a:r>
            <a:r>
              <a:rPr lang="en-US" sz="1800" b="0" dirty="0"/>
              <a:t>decision and order will be issued to the party representatives.</a:t>
            </a:r>
          </a:p>
          <a:p>
            <a:r>
              <a:rPr lang="en-US" sz="1800" b="0" dirty="0"/>
              <a:t>9. </a:t>
            </a:r>
            <a:r>
              <a:rPr lang="en-US" sz="1800" b="0" dirty="0" smtClean="0"/>
              <a:t> </a:t>
            </a:r>
            <a:r>
              <a:rPr lang="en-US" sz="1800" b="0" dirty="0"/>
              <a:t>M</a:t>
            </a:r>
            <a:r>
              <a:rPr lang="en-US" sz="1800" b="0" dirty="0" smtClean="0"/>
              <a:t>otion </a:t>
            </a:r>
            <a:r>
              <a:rPr lang="en-US" sz="1800" b="0" dirty="0"/>
              <a:t>for </a:t>
            </a:r>
            <a:r>
              <a:rPr lang="en-US" sz="1800" b="0" dirty="0" smtClean="0"/>
              <a:t>reconsideration (Exceptions). </a:t>
            </a:r>
            <a:endParaRPr lang="en-US" sz="1800" b="0" dirty="0"/>
          </a:p>
          <a:p>
            <a:r>
              <a:rPr lang="en-US" sz="1800" b="0" dirty="0"/>
              <a:t>10. </a:t>
            </a:r>
            <a:r>
              <a:rPr lang="en-US" sz="1800" b="0" dirty="0" smtClean="0"/>
              <a:t>Final Decision</a:t>
            </a:r>
          </a:p>
          <a:p>
            <a:r>
              <a:rPr lang="en-US" sz="1800" b="0" dirty="0" smtClean="0"/>
              <a:t>11.	Appeal to DC Superior Court</a:t>
            </a:r>
            <a:endParaRPr lang="en-US" sz="1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54296405"/>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 PERB REMEDIES</a:t>
            </a:r>
            <a:endParaRPr lang="en-US" dirty="0"/>
          </a:p>
        </p:txBody>
      </p:sp>
      <p:sp>
        <p:nvSpPr>
          <p:cNvPr id="3" name="Content Placeholder 2"/>
          <p:cNvSpPr>
            <a:spLocks noGrp="1"/>
          </p:cNvSpPr>
          <p:nvPr>
            <p:ph idx="1"/>
          </p:nvPr>
        </p:nvSpPr>
        <p:spPr/>
        <p:txBody>
          <a:bodyPr>
            <a:normAutofit/>
          </a:bodyPr>
          <a:lstStyle/>
          <a:p>
            <a:r>
              <a:rPr lang="en-US" sz="2000" b="0" dirty="0" smtClean="0"/>
              <a:t>Status Quo</a:t>
            </a:r>
          </a:p>
          <a:p>
            <a:r>
              <a:rPr lang="en-US" sz="2000" b="0" dirty="0" smtClean="0"/>
              <a:t>Reinstatement</a:t>
            </a:r>
          </a:p>
          <a:p>
            <a:r>
              <a:rPr lang="en-US" sz="2000" b="0" dirty="0" smtClean="0"/>
              <a:t>Back Pay</a:t>
            </a:r>
          </a:p>
          <a:p>
            <a:r>
              <a:rPr lang="en-US" sz="2000" b="0" dirty="0"/>
              <a:t>The Board may order preliminary </a:t>
            </a:r>
            <a:r>
              <a:rPr lang="en-US" sz="2000" b="0" dirty="0" smtClean="0"/>
              <a:t>relief. </a:t>
            </a:r>
            <a:r>
              <a:rPr lang="en-US" sz="2000" b="0" dirty="0"/>
              <a:t>Such relief may be granted where the Board finds that the conduct is clear-cut and flagrant; or the effect of the alleged unfair labor practice is widespread; or the public interest is seriously affected; or the Board's processes are being interfered with, and the Board's ultimate remedy may be clearly inadequate.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7410599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mp:transition xmlns:mp="http://schemas.microsoft.com/office/mac/powerpoint/2008/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Grievances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981200" y="1143000"/>
            <a:ext cx="4648200" cy="3810000"/>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2644810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000">
        <p14:shred/>
      </p:transition>
    </mc:Choice>
    <mc:Fallback>
      <mp:transition xmlns:mp="http://schemas.microsoft.com/office/mac/powerpoint/2008/mai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b="1" dirty="0" smtClean="0"/>
              <a:t>Grievances</a:t>
            </a:r>
          </a:p>
        </p:txBody>
      </p:sp>
      <p:sp>
        <p:nvSpPr>
          <p:cNvPr id="9220" name="Rectangle 4"/>
          <p:cNvSpPr>
            <a:spLocks noGrp="1" noChangeArrowheads="1"/>
          </p:cNvSpPr>
          <p:nvPr>
            <p:ph idx="1"/>
          </p:nvPr>
        </p:nvSpPr>
        <p:spPr>
          <a:xfrm>
            <a:off x="457200" y="1371600"/>
            <a:ext cx="8229600" cy="4525963"/>
          </a:xfrm>
          <a:noFill/>
        </p:spPr>
        <p:txBody>
          <a:bodyPr/>
          <a:lstStyle/>
          <a:p>
            <a:pPr lvl="1" eaLnBrk="1" hangingPunct="1"/>
            <a:r>
              <a:rPr lang="en-US" sz="2000" dirty="0" smtClean="0">
                <a:latin typeface="Tahoma" pitchFamily="34" charset="0"/>
              </a:rPr>
              <a:t>Complaints concerning employment matters</a:t>
            </a:r>
          </a:p>
          <a:p>
            <a:pPr lvl="1" eaLnBrk="1" hangingPunct="1"/>
            <a:r>
              <a:rPr lang="en-US" sz="2000" dirty="0">
                <a:latin typeface="Tahoma" pitchFamily="34" charset="0"/>
              </a:rPr>
              <a:t>C</a:t>
            </a:r>
            <a:r>
              <a:rPr lang="en-US" sz="2000" dirty="0" smtClean="0">
                <a:latin typeface="Tahoma" pitchFamily="34" charset="0"/>
              </a:rPr>
              <a:t>omplaint concerning the effect or interpretation, or claim of breach, of a CBA (MOU, MOA, supplement, etc.) filed by any BUE, Union, or Agency</a:t>
            </a:r>
          </a:p>
          <a:p>
            <a:pPr lvl="1" eaLnBrk="1" hangingPunct="1"/>
            <a:r>
              <a:rPr lang="en-US" sz="2000" dirty="0" smtClean="0">
                <a:latin typeface="Tahoma" pitchFamily="34" charset="0"/>
              </a:rPr>
              <a:t>Any claimed violation, misunderstanding, or misapplication of any law, rule, or regulation affecting conditions of employment filed by any BUE, Union, or Agency</a:t>
            </a:r>
          </a:p>
          <a:p>
            <a:pPr marL="0" lvl="1" indent="0" eaLnBrk="1" hangingPunct="1">
              <a:buNone/>
            </a:pPr>
            <a:endParaRPr lang="en-US" sz="2000" dirty="0" smtClean="0">
              <a:latin typeface="Tahoma" pitchFamily="34" charset="0"/>
            </a:endParaRPr>
          </a:p>
          <a:p>
            <a:pPr lvl="1" eaLnBrk="1" hangingPunct="1"/>
            <a:r>
              <a:rPr lang="en-US" sz="2000" b="1" dirty="0" smtClean="0">
                <a:solidFill>
                  <a:srgbClr val="C00000"/>
                </a:solidFill>
                <a:latin typeface="Tahoma" pitchFamily="34" charset="0"/>
              </a:rPr>
              <a:t>Check your CBA for specific definition of what is and isn’t a grievance as applied to your bargaining unit</a:t>
            </a:r>
            <a:r>
              <a:rPr lang="en-US" sz="2000" dirty="0" smtClean="0">
                <a:solidFill>
                  <a:srgbClr val="C00000"/>
                </a:solidFill>
                <a:latin typeface="Tahoma" pitchFamily="34" charset="0"/>
              </a:rPr>
              <a:t>. </a:t>
            </a:r>
          </a:p>
          <a:p>
            <a:pPr lvl="1" eaLnBrk="1" hangingPunct="1"/>
            <a:endParaRPr lang="en-US" dirty="0" smtClean="0">
              <a:latin typeface="Tahoma" pitchFamily="34" charset="0"/>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500">
        <p:split orient="vert"/>
      </p:transition>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 calcmode="lin" valueType="num">
                                      <p:cBhvr additive="base">
                                        <p:cTn id="7" dur="500" fill="hold"/>
                                        <p:tgtEl>
                                          <p:spTgt spid="922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20">
                                            <p:txEl>
                                              <p:pRg st="1" end="1"/>
                                            </p:txEl>
                                          </p:spTgt>
                                        </p:tgtEl>
                                        <p:attrNameLst>
                                          <p:attrName>style.visibility</p:attrName>
                                        </p:attrNameLst>
                                      </p:cBhvr>
                                      <p:to>
                                        <p:strVal val="visible"/>
                                      </p:to>
                                    </p:set>
                                    <p:anim calcmode="lin" valueType="num">
                                      <p:cBhvr additive="base">
                                        <p:cTn id="13" dur="500" fill="hold"/>
                                        <p:tgtEl>
                                          <p:spTgt spid="922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2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20">
                                            <p:txEl>
                                              <p:pRg st="2" end="2"/>
                                            </p:txEl>
                                          </p:spTgt>
                                        </p:tgtEl>
                                        <p:attrNameLst>
                                          <p:attrName>style.visibility</p:attrName>
                                        </p:attrNameLst>
                                      </p:cBhvr>
                                      <p:to>
                                        <p:strVal val="visible"/>
                                      </p:to>
                                    </p:set>
                                    <p:anim calcmode="lin" valueType="num">
                                      <p:cBhvr additive="base">
                                        <p:cTn id="19" dur="500" fill="hold"/>
                                        <p:tgtEl>
                                          <p:spTgt spid="922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2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220">
                                            <p:txEl>
                                              <p:pRg st="4" end="4"/>
                                            </p:txEl>
                                          </p:spTgt>
                                        </p:tgtEl>
                                        <p:attrNameLst>
                                          <p:attrName>style.visibility</p:attrName>
                                        </p:attrNameLst>
                                      </p:cBhvr>
                                      <p:to>
                                        <p:strVal val="visible"/>
                                      </p:to>
                                    </p:set>
                                    <p:anim calcmode="lin" valueType="num">
                                      <p:cBhvr additive="base">
                                        <p:cTn id="25" dur="500" fill="hold"/>
                                        <p:tgtEl>
                                          <p:spTgt spid="9220">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22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bldLvl="2" autoUpdateAnimBg="0"/>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lvl="0" eaLnBrk="1" hangingPunct="1"/>
            <a:r>
              <a:rPr lang="en-US" sz="3600" b="1" dirty="0"/>
              <a:t>Advantages of Filing Grievances</a:t>
            </a:r>
            <a:r>
              <a:rPr lang="en-US" dirty="0"/>
              <a:t/>
            </a:r>
            <a:br>
              <a:rPr lang="en-US" dirty="0"/>
            </a:br>
            <a:endParaRPr lang="en-US" dirty="0" smtClean="0"/>
          </a:p>
        </p:txBody>
      </p:sp>
      <p:sp>
        <p:nvSpPr>
          <p:cNvPr id="13315" name="Rectangle 3"/>
          <p:cNvSpPr>
            <a:spLocks noGrp="1" noChangeArrowheads="1"/>
          </p:cNvSpPr>
          <p:nvPr>
            <p:ph idx="1"/>
          </p:nvPr>
        </p:nvSpPr>
        <p:spPr/>
        <p:txBody>
          <a:bodyPr/>
          <a:lstStyle/>
          <a:p>
            <a:pPr lvl="1"/>
            <a:r>
              <a:rPr lang="en-US" sz="2000" dirty="0" smtClean="0"/>
              <a:t>Union control of the process</a:t>
            </a:r>
          </a:p>
          <a:p>
            <a:pPr lvl="1"/>
            <a:r>
              <a:rPr lang="en-US" sz="2000" dirty="0" smtClean="0"/>
              <a:t>Union control of time lines </a:t>
            </a:r>
          </a:p>
          <a:p>
            <a:pPr lvl="1"/>
            <a:r>
              <a:rPr lang="en-US" sz="2000" dirty="0" smtClean="0"/>
              <a:t>Arbitrators tend to allow more evidence and generally do not limit the scope of the hearing</a:t>
            </a:r>
          </a:p>
          <a:p>
            <a:pPr lvl="1"/>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Disadvantages of Filing a Grievance</a:t>
            </a:r>
            <a:endParaRPr lang="en-US" b="1" dirty="0"/>
          </a:p>
        </p:txBody>
      </p:sp>
      <p:sp>
        <p:nvSpPr>
          <p:cNvPr id="3" name="Content Placeholder 2"/>
          <p:cNvSpPr>
            <a:spLocks noGrp="1"/>
          </p:cNvSpPr>
          <p:nvPr>
            <p:ph idx="1"/>
          </p:nvPr>
        </p:nvSpPr>
        <p:spPr/>
        <p:txBody>
          <a:bodyPr>
            <a:normAutofit/>
          </a:bodyPr>
          <a:lstStyle/>
          <a:p>
            <a:r>
              <a:rPr lang="en-US" sz="2000" b="0" dirty="0" smtClean="0"/>
              <a:t>Grievance decisions do not set precedent unless they are reviewed by the FLRA/NLRB/PERB</a:t>
            </a:r>
          </a:p>
          <a:p>
            <a:r>
              <a:rPr lang="en-US" sz="2000" b="0" dirty="0" smtClean="0"/>
              <a:t>Limited review or appeal rights</a:t>
            </a:r>
          </a:p>
          <a:p>
            <a:r>
              <a:rPr lang="en-US" sz="2000" b="0" dirty="0" smtClean="0"/>
              <a:t>Remedies may be narrower to each incident</a:t>
            </a:r>
          </a:p>
          <a:p>
            <a:r>
              <a:rPr lang="en-US" sz="2000" b="0" dirty="0" smtClean="0"/>
              <a:t>No impact on Statutory Rights</a:t>
            </a:r>
          </a:p>
          <a:p>
            <a:r>
              <a:rPr lang="en-US" sz="2000" b="0" dirty="0" smtClean="0"/>
              <a:t>No help in Resolving claims (no compulsory ADR unless  in CBA)</a:t>
            </a:r>
          </a:p>
          <a:p>
            <a:r>
              <a:rPr lang="en-US" sz="2000" b="0" dirty="0" smtClean="0"/>
              <a:t>Costs to the Union</a:t>
            </a:r>
            <a:endParaRPr lang="en-US" sz="2000" b="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16555751"/>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b="1" dirty="0" smtClean="0"/>
              <a:t>Not a Grievance (By Statute and CBA)</a:t>
            </a:r>
          </a:p>
        </p:txBody>
      </p:sp>
      <p:sp>
        <p:nvSpPr>
          <p:cNvPr id="10244" name="Rectangle 4"/>
          <p:cNvSpPr>
            <a:spLocks noGrp="1" noChangeArrowheads="1"/>
          </p:cNvSpPr>
          <p:nvPr>
            <p:ph idx="1"/>
          </p:nvPr>
        </p:nvSpPr>
        <p:spPr>
          <a:xfrm>
            <a:off x="762000" y="1066800"/>
            <a:ext cx="7520940" cy="3579849"/>
          </a:xfrm>
          <a:noFill/>
        </p:spPr>
        <p:txBody>
          <a:bodyPr>
            <a:normAutofit fontScale="92500"/>
          </a:bodyPr>
          <a:lstStyle/>
          <a:p>
            <a:pPr marL="609600" indent="-609600" eaLnBrk="1" hangingPunct="1"/>
            <a:r>
              <a:rPr lang="en-US" sz="2400" b="0" dirty="0" smtClean="0"/>
              <a:t>Violation Code pertaining to Prohibited Political Activities</a:t>
            </a:r>
          </a:p>
          <a:p>
            <a:pPr marL="609600" indent="-609600" eaLnBrk="1" hangingPunct="1"/>
            <a:r>
              <a:rPr lang="en-US" sz="2400" b="0" dirty="0" smtClean="0"/>
              <a:t>Retirement, Life, or Health Insurance Violations</a:t>
            </a:r>
          </a:p>
          <a:p>
            <a:pPr marL="609600" indent="-609600" eaLnBrk="1" hangingPunct="1"/>
            <a:r>
              <a:rPr lang="en-US" sz="2400" b="0" dirty="0" smtClean="0"/>
              <a:t>Suspension or Removal due to National Security</a:t>
            </a:r>
          </a:p>
          <a:p>
            <a:pPr marL="609600" indent="-609600" eaLnBrk="1" hangingPunct="1"/>
            <a:r>
              <a:rPr lang="en-US" sz="2400" b="0" dirty="0" smtClean="0"/>
              <a:t>Examination, Certification, Appointment</a:t>
            </a:r>
          </a:p>
          <a:p>
            <a:pPr marL="609600" indent="-609600" eaLnBrk="1" hangingPunct="1"/>
            <a:r>
              <a:rPr lang="en-US" sz="2400" b="0" dirty="0" smtClean="0"/>
              <a:t>The classification of any position, which does not result in the reduction in grade or pay for any employee</a:t>
            </a:r>
          </a:p>
          <a:p>
            <a:pPr marL="609600" indent="-609600" eaLnBrk="1" hangingPunct="1"/>
            <a:r>
              <a:rPr lang="en-US" sz="2400" b="0" dirty="0" smtClean="0"/>
              <a:t>Any other matter the parties have to agreed to exclude via CBA</a:t>
            </a:r>
          </a:p>
          <a:p>
            <a:pPr marL="609600" indent="-609600" eaLnBrk="1" hangingPunct="1"/>
            <a:r>
              <a:rPr lang="en-US" sz="2400" b="0" dirty="0" smtClean="0"/>
              <a:t>Any other matter excluded by statute</a:t>
            </a: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NATIONAL LABOR RELATIONS BOARD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514600" y="1066800"/>
            <a:ext cx="4038600" cy="3429000"/>
          </a:xfrm>
        </p:spPr>
      </p:pic>
      <p:sp>
        <p:nvSpPr>
          <p:cNvPr id="3" name="TextBox 2"/>
          <p:cNvSpPr txBox="1"/>
          <p:nvPr/>
        </p:nvSpPr>
        <p:spPr>
          <a:xfrm>
            <a:off x="3810000" y="4692134"/>
            <a:ext cx="1556901" cy="369332"/>
          </a:xfrm>
          <a:prstGeom prst="rect">
            <a:avLst/>
          </a:prstGeom>
          <a:noFill/>
        </p:spPr>
        <p:txBody>
          <a:bodyPr wrap="none" rtlCol="0">
            <a:spAutoFit/>
          </a:bodyPr>
          <a:lstStyle/>
          <a:p>
            <a:r>
              <a:rPr lang="en-US" dirty="0" smtClean="0"/>
              <a:t>www.nlrb.gov</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692823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b="1" dirty="0" smtClean="0"/>
              <a:t>Types of Grievances</a:t>
            </a:r>
          </a:p>
        </p:txBody>
      </p:sp>
      <p:sp>
        <p:nvSpPr>
          <p:cNvPr id="11268" name="Rectangle 4"/>
          <p:cNvSpPr>
            <a:spLocks noGrp="1" noChangeArrowheads="1"/>
          </p:cNvSpPr>
          <p:nvPr>
            <p:ph idx="1"/>
          </p:nvPr>
        </p:nvSpPr>
        <p:spPr>
          <a:noFill/>
        </p:spPr>
        <p:txBody>
          <a:bodyPr/>
          <a:lstStyle/>
          <a:p>
            <a:pPr eaLnBrk="1" hangingPunct="1">
              <a:lnSpc>
                <a:spcPct val="90000"/>
              </a:lnSpc>
            </a:pPr>
            <a:r>
              <a:rPr lang="en-US" dirty="0" smtClean="0">
                <a:solidFill>
                  <a:schemeClr val="tx2"/>
                </a:solidFill>
                <a:latin typeface="Tahoma" pitchFamily="34" charset="0"/>
              </a:rPr>
              <a:t>Individual</a:t>
            </a:r>
          </a:p>
          <a:p>
            <a:pPr eaLnBrk="1" hangingPunct="1">
              <a:lnSpc>
                <a:spcPct val="90000"/>
              </a:lnSpc>
            </a:pPr>
            <a:r>
              <a:rPr lang="en-US" dirty="0" smtClean="0">
                <a:solidFill>
                  <a:schemeClr val="tx2"/>
                </a:solidFill>
                <a:latin typeface="Tahoma" pitchFamily="34" charset="0"/>
              </a:rPr>
              <a:t>Group</a:t>
            </a:r>
          </a:p>
          <a:p>
            <a:pPr eaLnBrk="1" hangingPunct="1">
              <a:lnSpc>
                <a:spcPct val="90000"/>
              </a:lnSpc>
            </a:pPr>
            <a:r>
              <a:rPr lang="en-US" dirty="0" smtClean="0">
                <a:solidFill>
                  <a:schemeClr val="tx2"/>
                </a:solidFill>
                <a:latin typeface="Tahoma" pitchFamily="34" charset="0"/>
              </a:rPr>
              <a:t>Union</a:t>
            </a:r>
          </a:p>
          <a:p>
            <a:pPr eaLnBrk="1" hangingPunct="1">
              <a:lnSpc>
                <a:spcPct val="90000"/>
              </a:lnSpc>
            </a:pPr>
            <a:r>
              <a:rPr lang="en-US" dirty="0" smtClean="0">
                <a:solidFill>
                  <a:schemeClr val="tx2"/>
                </a:solidFill>
                <a:latin typeface="Tahoma" pitchFamily="34" charset="0"/>
              </a:rPr>
              <a:t>Class Action</a:t>
            </a: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 calcmode="lin" valueType="num">
                                      <p:cBhvr additive="base">
                                        <p:cTn id="7" dur="500" fill="hold"/>
                                        <p:tgtEl>
                                          <p:spTgt spid="1126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8">
                                            <p:txEl>
                                              <p:pRg st="1" end="1"/>
                                            </p:txEl>
                                          </p:spTgt>
                                        </p:tgtEl>
                                        <p:attrNameLst>
                                          <p:attrName>style.visibility</p:attrName>
                                        </p:attrNameLst>
                                      </p:cBhvr>
                                      <p:to>
                                        <p:strVal val="visible"/>
                                      </p:to>
                                    </p:set>
                                    <p:anim calcmode="lin" valueType="num">
                                      <p:cBhvr additive="base">
                                        <p:cTn id="13" dur="500" fill="hold"/>
                                        <p:tgtEl>
                                          <p:spTgt spid="1126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8">
                                            <p:txEl>
                                              <p:pRg st="2" end="2"/>
                                            </p:txEl>
                                          </p:spTgt>
                                        </p:tgtEl>
                                        <p:attrNameLst>
                                          <p:attrName>style.visibility</p:attrName>
                                        </p:attrNameLst>
                                      </p:cBhvr>
                                      <p:to>
                                        <p:strVal val="visible"/>
                                      </p:to>
                                    </p:set>
                                    <p:anim calcmode="lin" valueType="num">
                                      <p:cBhvr additive="base">
                                        <p:cTn id="19" dur="500" fill="hold"/>
                                        <p:tgtEl>
                                          <p:spTgt spid="1126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268">
                                            <p:txEl>
                                              <p:pRg st="3" end="3"/>
                                            </p:txEl>
                                          </p:spTgt>
                                        </p:tgtEl>
                                        <p:attrNameLst>
                                          <p:attrName>style.visibility</p:attrName>
                                        </p:attrNameLst>
                                      </p:cBhvr>
                                      <p:to>
                                        <p:strVal val="visible"/>
                                      </p:to>
                                    </p:set>
                                    <p:anim calcmode="lin" valueType="num">
                                      <p:cBhvr additive="base">
                                        <p:cTn id="25" dur="500" fill="hold"/>
                                        <p:tgtEl>
                                          <p:spTgt spid="1126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26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autoUpdateAnimBg="0"/>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Lines</a:t>
            </a:r>
            <a:endParaRPr lang="en-US" dirty="0"/>
          </a:p>
        </p:txBody>
      </p:sp>
      <p:sp>
        <p:nvSpPr>
          <p:cNvPr id="3" name="Content Placeholder 2"/>
          <p:cNvSpPr>
            <a:spLocks noGrp="1"/>
          </p:cNvSpPr>
          <p:nvPr>
            <p:ph idx="1"/>
          </p:nvPr>
        </p:nvSpPr>
        <p:spPr>
          <a:xfrm>
            <a:off x="533400" y="1066800"/>
            <a:ext cx="7810500" cy="3613677"/>
          </a:xfrm>
        </p:spPr>
        <p:txBody>
          <a:bodyPr>
            <a:normAutofit/>
          </a:bodyPr>
          <a:lstStyle/>
          <a:p>
            <a:r>
              <a:rPr lang="en-US" sz="2000" b="0" dirty="0" smtClean="0"/>
              <a:t>Every Grievance Article has specific time limits for each step of the process</a:t>
            </a:r>
          </a:p>
          <a:p>
            <a:r>
              <a:rPr lang="en-US" sz="2000" b="0" dirty="0" smtClean="0"/>
              <a:t>When the Union misses a deadline, the grievance is typically lost</a:t>
            </a:r>
          </a:p>
          <a:p>
            <a:r>
              <a:rPr lang="en-US" sz="2000" b="0" dirty="0" smtClean="0"/>
              <a:t>When the Agency, Company misses a deadline the grievance typically proceeds to the next step in the process</a:t>
            </a:r>
            <a:endParaRPr lang="en-US" sz="2000" b="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439567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Grievance Steps	</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smtClean="0"/>
              <a:t>Investigation</a:t>
            </a:r>
          </a:p>
          <a:p>
            <a:pPr lvl="1"/>
            <a:r>
              <a:rPr lang="en-US" sz="2400" dirty="0" smtClean="0"/>
              <a:t>Interview</a:t>
            </a:r>
          </a:p>
          <a:p>
            <a:pPr lvl="1"/>
            <a:r>
              <a:rPr lang="en-US" sz="2400" dirty="0" smtClean="0"/>
              <a:t>Information Request</a:t>
            </a:r>
          </a:p>
          <a:p>
            <a:pPr lvl="1"/>
            <a:r>
              <a:rPr lang="en-US" sz="2400" dirty="0" smtClean="0"/>
              <a:t>Witness Statements</a:t>
            </a:r>
          </a:p>
          <a:p>
            <a:r>
              <a:rPr lang="en-US" sz="2400" dirty="0" smtClean="0"/>
              <a:t>Analysis</a:t>
            </a:r>
          </a:p>
          <a:p>
            <a:r>
              <a:rPr lang="en-US" sz="2400" dirty="0" smtClean="0"/>
              <a:t>Write Up</a:t>
            </a:r>
          </a:p>
          <a:p>
            <a:r>
              <a:rPr lang="en-US" sz="2400" dirty="0" smtClean="0"/>
              <a:t>Prep for Discussion</a:t>
            </a:r>
          </a:p>
          <a:p>
            <a:r>
              <a:rPr lang="en-US" sz="2400" dirty="0" smtClean="0"/>
              <a:t>Follow the Negotiated Grievance Procedure (usually steps 1-3)</a:t>
            </a:r>
          </a:p>
          <a:p>
            <a:r>
              <a:rPr lang="en-US" sz="2400" dirty="0" smtClean="0"/>
              <a:t>Invoke Arbitration</a:t>
            </a:r>
            <a:endParaRPr lang="en-US"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9615028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800">
        <p:circle/>
      </p:transition>
    </mc:Choice>
    <mc:Fallback>
      <mp:transition xmlns:mp="http://schemas.microsoft.com/office/mac/powerpoint/2008/mai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the Arbitrator</a:t>
            </a:r>
            <a:endParaRPr lang="en-US" dirty="0"/>
          </a:p>
        </p:txBody>
      </p:sp>
      <p:sp>
        <p:nvSpPr>
          <p:cNvPr id="3" name="Content Placeholder 2"/>
          <p:cNvSpPr>
            <a:spLocks noGrp="1"/>
          </p:cNvSpPr>
          <p:nvPr>
            <p:ph idx="1"/>
          </p:nvPr>
        </p:nvSpPr>
        <p:spPr/>
        <p:txBody>
          <a:bodyPr/>
          <a:lstStyle/>
          <a:p>
            <a:r>
              <a:rPr lang="en-US" b="0" dirty="0" smtClean="0"/>
              <a:t>Contact FMCS for list of Arbitrators – Follow CBA</a:t>
            </a:r>
          </a:p>
          <a:p>
            <a:r>
              <a:rPr lang="en-US" b="0" dirty="0" smtClean="0"/>
              <a:t>_______________________</a:t>
            </a:r>
          </a:p>
          <a:p>
            <a:r>
              <a:rPr lang="en-US" b="0" dirty="0" smtClean="0"/>
              <a:t>Below usually done by assigned NAGE/IBP0 Attorneys. </a:t>
            </a:r>
          </a:p>
          <a:p>
            <a:pPr>
              <a:buFont typeface="Arial" panose="020B0604020202020204" pitchFamily="34" charset="0"/>
              <a:buChar char="•"/>
            </a:pPr>
            <a:r>
              <a:rPr lang="en-US" b="0" dirty="0" smtClean="0"/>
              <a:t>Ranking Arbitrators </a:t>
            </a:r>
          </a:p>
          <a:p>
            <a:pPr>
              <a:buFont typeface="Arial" panose="020B0604020202020204" pitchFamily="34" charset="0"/>
              <a:buChar char="•"/>
            </a:pPr>
            <a:r>
              <a:rPr lang="en-US" b="0" dirty="0" smtClean="0"/>
              <a:t>Striking the Panel</a:t>
            </a:r>
          </a:p>
          <a:p>
            <a:pPr>
              <a:buFont typeface="Arial" panose="020B0604020202020204" pitchFamily="34" charset="0"/>
              <a:buChar char="•"/>
            </a:pPr>
            <a:r>
              <a:rPr lang="en-US" b="0" dirty="0" smtClean="0"/>
              <a:t>Selecting the Hearing Date</a:t>
            </a:r>
            <a:endParaRPr lang="en-US" b="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8556213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400">
        <p14:ripple/>
      </p:transition>
    </mc:Choice>
    <mc:Fallback>
      <mp:transition xmlns:mp="http://schemas.microsoft.com/office/mac/powerpoint/2008/mai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Overlap</a:t>
            </a:r>
            <a:endParaRPr lang="en-US" dirty="0"/>
          </a:p>
        </p:txBody>
      </p:sp>
      <p:sp>
        <p:nvSpPr>
          <p:cNvPr id="3" name="Content Placeholder 2"/>
          <p:cNvSpPr>
            <a:spLocks noGrp="1"/>
          </p:cNvSpPr>
          <p:nvPr>
            <p:ph idx="1"/>
          </p:nvPr>
        </p:nvSpPr>
        <p:spPr/>
        <p:txBody>
          <a:bodyPr/>
          <a:lstStyle/>
          <a:p>
            <a:r>
              <a:rPr lang="en-US" b="0" dirty="0"/>
              <a:t>Under section 7116(d) of the Statute, a charge may be barred by a previously-filed grievance if the alleged ULP arose from the same set of factual circumstances as the grievance and the legal theory supporting the charge and the grievance are substantially similar.</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28942300"/>
      </p:ext>
    </p:extLst>
  </p:cSld>
  <p:clrMapOvr>
    <a:masterClrMapping/>
  </p:clrMapOvr>
  <p:transition spd="slow">
    <p:wheel spokes="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Overlap</a:t>
            </a:r>
            <a:endParaRPr lang="en-US" dirty="0"/>
          </a:p>
        </p:txBody>
      </p:sp>
      <p:sp>
        <p:nvSpPr>
          <p:cNvPr id="3" name="Content Placeholder 2"/>
          <p:cNvSpPr>
            <a:spLocks noGrp="1"/>
          </p:cNvSpPr>
          <p:nvPr>
            <p:ph idx="1"/>
          </p:nvPr>
        </p:nvSpPr>
        <p:spPr/>
        <p:txBody>
          <a:bodyPr/>
          <a:lstStyle/>
          <a:p>
            <a:r>
              <a:rPr lang="en-US" b="0" dirty="0" smtClean="0"/>
              <a:t>But this does not mean that a BUE is barred from having both a ULP and Grievance in  play at the same time </a:t>
            </a:r>
            <a:r>
              <a:rPr lang="en-US" dirty="0" smtClean="0"/>
              <a:t>if they address different legal arguments</a:t>
            </a:r>
          </a:p>
          <a:p>
            <a:pPr>
              <a:buFont typeface="Arial" panose="020B0604020202020204" pitchFamily="34" charset="0"/>
              <a:buChar char="•"/>
            </a:pPr>
            <a:r>
              <a:rPr lang="en-US" b="0" dirty="0" smtClean="0"/>
              <a:t>BUE assists with the filing of a grievance and then is denied overtime; she could grieve the denial of overtime (if covered by the CBA) and file a ULP on the reprisal</a:t>
            </a:r>
          </a:p>
          <a:p>
            <a:pPr>
              <a:buFont typeface="Arial" panose="020B0604020202020204" pitchFamily="34" charset="0"/>
              <a:buChar char="•"/>
            </a:pPr>
            <a:r>
              <a:rPr lang="en-US" b="0" dirty="0" smtClean="0"/>
              <a:t>Management implements a change in policy without consulting the Union and the change impacts the duties of a handful of BUE’s; the Union could file ULP’s for failure to bargain; and file group grievances on behalf of the BUE’s for violation of the CBA. </a:t>
            </a:r>
          </a:p>
          <a:p>
            <a:pPr>
              <a:buFont typeface="Arial" panose="020B0604020202020204" pitchFamily="34" charset="0"/>
              <a:buChar char="•"/>
            </a:pPr>
            <a:endParaRPr lang="en-US" b="0" dirty="0" smtClean="0"/>
          </a:p>
          <a:p>
            <a:pPr>
              <a:buFont typeface="Arial" panose="020B0604020202020204" pitchFamily="34" charset="0"/>
              <a:buChar char="•"/>
            </a:pPr>
            <a:endParaRPr lang="en-US" b="0" dirty="0" smtClean="0"/>
          </a:p>
          <a:p>
            <a:r>
              <a:rPr lang="en-US" dirty="0"/>
              <a: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6690100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500">
        <p:checker/>
      </p:transition>
    </mc:Choice>
    <mc:Fallback>
      <mp:transition xmlns:mp="http://schemas.microsoft.com/office/mac/powerpoint/2008/mai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Decide What to File?</a:t>
            </a:r>
            <a:endParaRPr lang="en-US" dirty="0"/>
          </a:p>
        </p:txBody>
      </p:sp>
      <p:sp>
        <p:nvSpPr>
          <p:cNvPr id="3" name="Content Placeholder 2"/>
          <p:cNvSpPr>
            <a:spLocks noGrp="1"/>
          </p:cNvSpPr>
          <p:nvPr>
            <p:ph idx="1"/>
          </p:nvPr>
        </p:nvSpPr>
        <p:spPr/>
        <p:txBody>
          <a:bodyPr/>
          <a:lstStyle/>
          <a:p>
            <a:r>
              <a:rPr lang="en-US" b="0" dirty="0" smtClean="0"/>
              <a:t>Has the CBA been violated?</a:t>
            </a:r>
          </a:p>
          <a:p>
            <a:r>
              <a:rPr lang="en-US" b="0" dirty="0" smtClean="0"/>
              <a:t>Has the Statute been violated?</a:t>
            </a:r>
          </a:p>
          <a:p>
            <a:r>
              <a:rPr lang="en-US" b="0" dirty="0" smtClean="0"/>
              <a:t>How many BUE’s are impacted?</a:t>
            </a:r>
          </a:p>
          <a:p>
            <a:r>
              <a:rPr lang="en-US" b="0" dirty="0" smtClean="0"/>
              <a:t>Which claim has the best likelihood of success?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0505418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800">
        <p14:flythrough/>
      </p:transition>
    </mc:Choice>
    <mc:Fallback>
      <mp:transition xmlns:mp="http://schemas.microsoft.com/office/mac/powerpoint/2008/mai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Use Every Arrow in the Quiver</a:t>
            </a:r>
            <a:endParaRPr lang="en-US" dirty="0"/>
          </a:p>
        </p:txBody>
      </p:sp>
      <p:sp>
        <p:nvSpPr>
          <p:cNvPr id="5" name="Subtitle 4"/>
          <p:cNvSpPr>
            <a:spLocks noGrp="1"/>
          </p:cNvSpPr>
          <p:nvPr>
            <p:ph type="subTitle" idx="1"/>
          </p:nvPr>
        </p:nvSpPr>
        <p:spPr/>
        <p:txBody>
          <a:bodyPr/>
          <a:lstStyle/>
          <a:p>
            <a:r>
              <a:rPr lang="en-US" dirty="0" smtClean="0"/>
              <a:t>Fight to Win for Our Members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9299590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dissolve/>
      </p:transition>
    </mc:Choice>
    <mc:Fallback>
      <mp:transition xmlns:mp="http://schemas.microsoft.com/office/mac/powerpoint/2008/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dC</a:t>
            </a:r>
            <a:r>
              <a:rPr lang="en-US" dirty="0" smtClean="0"/>
              <a:t> public employee relations board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438400" y="1295400"/>
            <a:ext cx="4495800" cy="2438400"/>
          </a:xfrm>
        </p:spPr>
      </p:pic>
      <p:sp>
        <p:nvSpPr>
          <p:cNvPr id="3" name="TextBox 2"/>
          <p:cNvSpPr txBox="1"/>
          <p:nvPr/>
        </p:nvSpPr>
        <p:spPr>
          <a:xfrm>
            <a:off x="3581400" y="4495800"/>
            <a:ext cx="1941622" cy="369332"/>
          </a:xfrm>
          <a:prstGeom prst="rect">
            <a:avLst/>
          </a:prstGeom>
          <a:noFill/>
        </p:spPr>
        <p:txBody>
          <a:bodyPr wrap="none" rtlCol="0">
            <a:spAutoFit/>
          </a:bodyPr>
          <a:lstStyle/>
          <a:p>
            <a:r>
              <a:rPr lang="en-US" dirty="0" smtClean="0"/>
              <a:t>www.dc.perb.gov</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09950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ULP REVIEWING AUTHORITIES </a:t>
            </a:r>
            <a:endParaRPr lang="en-US" dirty="0"/>
          </a:p>
        </p:txBody>
      </p:sp>
      <p:sp>
        <p:nvSpPr>
          <p:cNvPr id="3" name="Content Placeholder 2"/>
          <p:cNvSpPr>
            <a:spLocks noGrp="1"/>
          </p:cNvSpPr>
          <p:nvPr>
            <p:ph idx="1"/>
          </p:nvPr>
        </p:nvSpPr>
        <p:spPr>
          <a:xfrm>
            <a:off x="381000" y="990600"/>
            <a:ext cx="8458200" cy="3689877"/>
          </a:xfrm>
        </p:spPr>
        <p:txBody>
          <a:bodyPr/>
          <a:lstStyle/>
          <a:p>
            <a:r>
              <a:rPr lang="en-US" dirty="0" smtClean="0"/>
              <a:t>The </a:t>
            </a:r>
            <a:r>
              <a:rPr lang="en-US" dirty="0"/>
              <a:t>FLRA is an independent administrative federal agency created by Title VII of the Civil Service Reform Act of 1978 (also known as the Federal Service Labor-Management Relations Statute) (the </a:t>
            </a:r>
            <a:r>
              <a:rPr lang="en-US" dirty="0">
                <a:hlinkClick r:id="rId2"/>
              </a:rPr>
              <a:t>Statute</a:t>
            </a:r>
            <a:r>
              <a:rPr lang="en-US" dirty="0"/>
              <a:t>).  </a:t>
            </a:r>
            <a:r>
              <a:rPr lang="en-US" dirty="0" smtClean="0"/>
              <a:t>5 U.S.C. § 7101</a:t>
            </a:r>
            <a:endParaRPr lang="en-US" dirty="0"/>
          </a:p>
          <a:p>
            <a:endParaRPr lang="en-US" dirty="0" smtClean="0"/>
          </a:p>
          <a:p>
            <a:r>
              <a:rPr lang="en-US" dirty="0"/>
              <a:t>The National Labor Relations Board is an independent federal agency vested with the power to safeguard employees' rights to organize and to determine whether to have unions as their bargaining representative.  </a:t>
            </a:r>
            <a:r>
              <a:rPr lang="en-US" dirty="0" smtClean="0"/>
              <a:t>29 </a:t>
            </a:r>
            <a:r>
              <a:rPr lang="en-US" dirty="0"/>
              <a:t>U.S.C. §§ </a:t>
            </a:r>
            <a:r>
              <a:rPr lang="en-US" dirty="0" smtClean="0"/>
              <a:t>151-169</a:t>
            </a:r>
          </a:p>
          <a:p>
            <a:endParaRPr lang="en-US" dirty="0" smtClean="0"/>
          </a:p>
          <a:p>
            <a:r>
              <a:rPr lang="en-US" dirty="0" smtClean="0"/>
              <a:t>The </a:t>
            </a:r>
            <a:r>
              <a:rPr lang="en-US" dirty="0"/>
              <a:t>Public Employee Relations Board (PERB or Board) is an impartial, quasi-judicial, independent agency that resolves labor-management disputes involving agencies of the District government and labor organizations representing agency employees. </a:t>
            </a:r>
            <a:r>
              <a:rPr lang="en-US" dirty="0" smtClean="0"/>
              <a:t> DC Code -1617.4 and DC  Rules Section 520.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3779217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500">
        <p:checker/>
      </p:transition>
    </mc:Choice>
    <mc:Fallback>
      <mp:transition xmlns:mp="http://schemas.microsoft.com/office/mac/powerpoint/2008/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STATUTE (Federal Locals)</a:t>
            </a:r>
            <a:endParaRPr lang="en-US" dirty="0"/>
          </a:p>
        </p:txBody>
      </p:sp>
      <p:sp>
        <p:nvSpPr>
          <p:cNvPr id="3" name="Content Placeholder 2"/>
          <p:cNvSpPr>
            <a:spLocks noGrp="1"/>
          </p:cNvSpPr>
          <p:nvPr>
            <p:ph idx="1"/>
          </p:nvPr>
        </p:nvSpPr>
        <p:spPr/>
        <p:txBody>
          <a:bodyPr>
            <a:normAutofit fontScale="92500" lnSpcReduction="20000"/>
          </a:bodyPr>
          <a:lstStyle/>
          <a:p>
            <a:r>
              <a:rPr lang="en-US" sz="2800" dirty="0"/>
              <a:t>The Statute defines and lists the rights of employees, labor organizations, and agencies so as to reflect the public interest demand for the highest standards of employee performance and the efficient accomplishment of Government operations.  </a:t>
            </a:r>
            <a:r>
              <a:rPr lang="en-US" sz="2800" i="1" dirty="0"/>
              <a:t>See</a:t>
            </a:r>
            <a:r>
              <a:rPr lang="en-US" sz="2800" dirty="0"/>
              <a:t> 5 U.S.C. §7101(a)(2).  </a:t>
            </a:r>
            <a:endParaRPr lang="en-US" sz="2800" dirty="0" smtClean="0"/>
          </a:p>
          <a:p>
            <a:r>
              <a:rPr lang="en-US" sz="2800" dirty="0" smtClean="0"/>
              <a:t>Specifically</a:t>
            </a:r>
            <a:r>
              <a:rPr lang="en-US" sz="2800" dirty="0"/>
              <a:t>, the Statute requires that its provisions "should be interpreted in a manner consistent with the requirement of an effective and efficient Government."  5 U.S.C. §7101(b). </a:t>
            </a:r>
          </a:p>
          <a:p>
            <a:endParaRPr lang="en-US" dirty="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0854596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900">
        <p14:glitter pattern="hexagon"/>
      </p:transition>
    </mc:Choice>
    <mc:Fallback>
      <mp:transition xmlns:mp="http://schemas.microsoft.com/office/mac/powerpoint/2008/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b="1" dirty="0" smtClean="0"/>
              <a:t>Why are ULP’s Important?</a:t>
            </a:r>
          </a:p>
        </p:txBody>
      </p:sp>
      <p:sp>
        <p:nvSpPr>
          <p:cNvPr id="3076" name="Rectangle 4"/>
          <p:cNvSpPr>
            <a:spLocks noGrp="1" noChangeArrowheads="1"/>
          </p:cNvSpPr>
          <p:nvPr>
            <p:ph idx="1"/>
          </p:nvPr>
        </p:nvSpPr>
        <p:spPr>
          <a:noFill/>
        </p:spPr>
        <p:txBody>
          <a:bodyPr>
            <a:normAutofit/>
          </a:bodyPr>
          <a:lstStyle/>
          <a:p>
            <a:pPr eaLnBrk="1" hangingPunct="1">
              <a:lnSpc>
                <a:spcPct val="80000"/>
              </a:lnSpc>
            </a:pPr>
            <a:r>
              <a:rPr lang="en-US" sz="2000" b="0" dirty="0" smtClean="0"/>
              <a:t>They allow us to demonstrate that the Agency is violating the Law</a:t>
            </a:r>
          </a:p>
          <a:p>
            <a:pPr eaLnBrk="1" hangingPunct="1">
              <a:lnSpc>
                <a:spcPct val="80000"/>
              </a:lnSpc>
            </a:pPr>
            <a:endParaRPr lang="en-US" sz="2000" b="0" dirty="0" smtClean="0"/>
          </a:p>
          <a:p>
            <a:pPr eaLnBrk="1" hangingPunct="1">
              <a:lnSpc>
                <a:spcPct val="80000"/>
              </a:lnSpc>
            </a:pPr>
            <a:r>
              <a:rPr lang="en-US" sz="2000" b="0" dirty="0" smtClean="0"/>
              <a:t>They allow us the right to correct issues at the workplace that may or may not be covered under the CBA</a:t>
            </a:r>
          </a:p>
          <a:p>
            <a:pPr eaLnBrk="1" hangingPunct="1">
              <a:lnSpc>
                <a:spcPct val="80000"/>
              </a:lnSpc>
            </a:pPr>
            <a:endParaRPr lang="en-US" sz="2000" b="0" dirty="0" smtClean="0"/>
          </a:p>
          <a:p>
            <a:pPr eaLnBrk="1" hangingPunct="1">
              <a:lnSpc>
                <a:spcPct val="80000"/>
              </a:lnSpc>
            </a:pPr>
            <a:r>
              <a:rPr lang="en-US" sz="2000" b="0" dirty="0" smtClean="0"/>
              <a:t>They cost the Agency money for legal and other costs</a:t>
            </a: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300">
        <p14:pan dir="u"/>
      </p:transition>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6">
                                            <p:txEl>
                                              <p:pRg st="2" end="2"/>
                                            </p:txEl>
                                          </p:spTgt>
                                        </p:tgtEl>
                                        <p:attrNameLst>
                                          <p:attrName>style.visibility</p:attrName>
                                        </p:attrNameLst>
                                      </p:cBhvr>
                                      <p:to>
                                        <p:strVal val="visible"/>
                                      </p:to>
                                    </p:set>
                                    <p:anim calcmode="lin" valueType="num">
                                      <p:cBhvr additive="base">
                                        <p:cTn id="13" dur="500" fill="hold"/>
                                        <p:tgtEl>
                                          <p:spTgt spid="307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6">
                                            <p:txEl>
                                              <p:pRg st="4" end="4"/>
                                            </p:txEl>
                                          </p:spTgt>
                                        </p:tgtEl>
                                        <p:attrNameLst>
                                          <p:attrName>style.visibility</p:attrName>
                                        </p:attrNameLst>
                                      </p:cBhvr>
                                      <p:to>
                                        <p:strVal val="visible"/>
                                      </p:to>
                                    </p:set>
                                    <p:anim calcmode="lin" valueType="num">
                                      <p:cBhvr additive="base">
                                        <p:cTn id="19" dur="500" fill="hold"/>
                                        <p:tgtEl>
                                          <p:spTgt spid="3076">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autoUpdateAnimBg="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FILING ULP’S</a:t>
            </a:r>
            <a:endParaRPr lang="en-US" dirty="0"/>
          </a:p>
        </p:txBody>
      </p:sp>
      <p:sp>
        <p:nvSpPr>
          <p:cNvPr id="3" name="Content Placeholder 2"/>
          <p:cNvSpPr>
            <a:spLocks noGrp="1"/>
          </p:cNvSpPr>
          <p:nvPr>
            <p:ph idx="1"/>
          </p:nvPr>
        </p:nvSpPr>
        <p:spPr/>
        <p:txBody>
          <a:bodyPr>
            <a:normAutofit fontScale="85000" lnSpcReduction="20000"/>
          </a:bodyPr>
          <a:lstStyle/>
          <a:p>
            <a:r>
              <a:rPr lang="en-US" sz="2800" b="0" dirty="0" smtClean="0"/>
              <a:t>It’s cost free</a:t>
            </a:r>
          </a:p>
          <a:p>
            <a:r>
              <a:rPr lang="en-US" sz="2800" b="0" dirty="0" smtClean="0"/>
              <a:t>Winning a ULP is doable</a:t>
            </a:r>
          </a:p>
          <a:p>
            <a:r>
              <a:rPr lang="en-US" sz="2800" b="0" dirty="0" smtClean="0"/>
              <a:t>Once it’s filed, a ULP doesn’t drain time and resources (6 month SOL)</a:t>
            </a:r>
          </a:p>
          <a:p>
            <a:r>
              <a:rPr lang="en-US" sz="2800" b="0" dirty="0" smtClean="0"/>
              <a:t>The Reviewing Authorities are  familiar with the Process</a:t>
            </a:r>
          </a:p>
          <a:p>
            <a:r>
              <a:rPr lang="en-US" sz="2800" b="0" dirty="0" smtClean="0"/>
              <a:t>FLRA/NLRB/PERB  attorneys investigate the charges</a:t>
            </a:r>
          </a:p>
          <a:p>
            <a:r>
              <a:rPr lang="en-US" sz="2800" b="0" dirty="0" smtClean="0"/>
              <a:t>FLRA/NLRB/PERB attorneys get to grill management</a:t>
            </a:r>
          </a:p>
          <a:p>
            <a:r>
              <a:rPr lang="en-US" sz="2800" b="0" dirty="0" smtClean="0"/>
              <a:t>FLRA /NLRB/PERB attorneys can be great allies</a:t>
            </a:r>
          </a:p>
          <a:p>
            <a:r>
              <a:rPr lang="en-US" sz="2800" b="0" dirty="0" smtClean="0"/>
              <a:t>FLRA/NLRB/PERB decisions set precedent</a:t>
            </a:r>
            <a:endParaRPr lang="en-US" sz="2800" b="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7034171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p14:ferris dir="l"/>
      </p:transition>
    </mc:Choice>
    <mc:Fallback>
      <mp:transition xmlns:mp="http://schemas.microsoft.com/office/mac/powerpoint/2008/mai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763</TotalTime>
  <Words>2832</Words>
  <Application>Microsoft Office PowerPoint</Application>
  <PresentationFormat>On-screen Show (4:3)</PresentationFormat>
  <Paragraphs>290</Paragraphs>
  <Slides>47</Slides>
  <Notes>6</Notes>
  <HiddenSlides>0</HiddenSlides>
  <MMClips>0</MMClips>
  <ScaleCrop>false</ScaleCrop>
  <HeadingPairs>
    <vt:vector size="4" baseType="variant">
      <vt:variant>
        <vt:lpstr>Design Template</vt:lpstr>
      </vt:variant>
      <vt:variant>
        <vt:i4>1</vt:i4>
      </vt:variant>
      <vt:variant>
        <vt:lpstr>Slide Titles</vt:lpstr>
      </vt:variant>
      <vt:variant>
        <vt:i4>47</vt:i4>
      </vt:variant>
    </vt:vector>
  </HeadingPairs>
  <TitlesOfParts>
    <vt:vector size="48" baseType="lpstr">
      <vt:lpstr>Angles</vt:lpstr>
      <vt:lpstr>Unfair labor practices  v. Grievances at FLRA, NLRB, and DC Perb</vt:lpstr>
      <vt:lpstr>What Are Unfair Labor Practices?</vt:lpstr>
      <vt:lpstr>FEDERAL LABOR RELATIONS AUTHORITY</vt:lpstr>
      <vt:lpstr>NATIONAL LABOR RELATIONS BOARD</vt:lpstr>
      <vt:lpstr>dC public employee relations board</vt:lpstr>
      <vt:lpstr>ULP REVIEWING AUTHORITIES </vt:lpstr>
      <vt:lpstr>THE STATUTE (Federal Locals)</vt:lpstr>
      <vt:lpstr>Why are ULP’s Important?</vt:lpstr>
      <vt:lpstr>ADVANTAGES OF FILING ULP’S</vt:lpstr>
      <vt:lpstr>Disadvantages to the ULP Process</vt:lpstr>
      <vt:lpstr>Standards of Proof</vt:lpstr>
      <vt:lpstr>Documenting ULP’s</vt:lpstr>
      <vt:lpstr>Typical ULP’s</vt:lpstr>
      <vt:lpstr>Section 7116(a)(1), 8(a)(1) violations</vt:lpstr>
      <vt:lpstr>Section 7116(a)(1) and (5); Section 8(a)(1) and (5)</vt:lpstr>
      <vt:lpstr>Section 7116(a)(1) and (5)</vt:lpstr>
      <vt:lpstr>Other Common ULP’s</vt:lpstr>
      <vt:lpstr>Setting up the ULP</vt:lpstr>
      <vt:lpstr>Deciding Who to File the Charge Against</vt:lpstr>
      <vt:lpstr>When Do You File the Charge</vt:lpstr>
      <vt:lpstr>What to Write on the Charge</vt:lpstr>
      <vt:lpstr>Flra Form 22</vt:lpstr>
      <vt:lpstr>Where to File, What to Say</vt:lpstr>
      <vt:lpstr>THE OFFICE OF THE GENERAL COUNSEL (OGC) Regional Offices </vt:lpstr>
      <vt:lpstr>FLRA Process</vt:lpstr>
      <vt:lpstr>FLRA Process</vt:lpstr>
      <vt:lpstr>FLRA Remedies</vt:lpstr>
      <vt:lpstr>NLRB Process (Private Sector Locals)</vt:lpstr>
      <vt:lpstr>NLRB Form 501</vt:lpstr>
      <vt:lpstr>Where to file</vt:lpstr>
      <vt:lpstr>NLRB ReMEDIES</vt:lpstr>
      <vt:lpstr>DC CODE 1-617.4</vt:lpstr>
      <vt:lpstr>DC PERB PROCESS</vt:lpstr>
      <vt:lpstr>DC PERB REMEDIES</vt:lpstr>
      <vt:lpstr>Grievances</vt:lpstr>
      <vt:lpstr>Grievances</vt:lpstr>
      <vt:lpstr>Advantages of Filing Grievances </vt:lpstr>
      <vt:lpstr>Disadvantages of Filing a Grievance</vt:lpstr>
      <vt:lpstr>Not a Grievance (By Statute and CBA)</vt:lpstr>
      <vt:lpstr>Types of Grievances</vt:lpstr>
      <vt:lpstr>Time Lines</vt:lpstr>
      <vt:lpstr>Grievance Steps </vt:lpstr>
      <vt:lpstr>Selecting the Arbitrator</vt:lpstr>
      <vt:lpstr>Overlap</vt:lpstr>
      <vt:lpstr>Overlap</vt:lpstr>
      <vt:lpstr>How to Decide What to File?</vt:lpstr>
      <vt:lpstr>Use Every Arrow in the Quiver</vt:lpstr>
    </vt:vector>
  </TitlesOfParts>
  <Company>SEIU Local 1</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Unfair Labor Practices?</dc:title>
  <dc:creator>Garrick Farria</dc:creator>
  <cp:lastModifiedBy>adair gregory</cp:lastModifiedBy>
  <cp:revision>106</cp:revision>
  <cp:lastPrinted>2014-09-22T19:00:23Z</cp:lastPrinted>
  <dcterms:created xsi:type="dcterms:W3CDTF">2014-09-25T16:33:49Z</dcterms:created>
  <dcterms:modified xsi:type="dcterms:W3CDTF">2014-09-25T16:35:11Z</dcterms:modified>
</cp:coreProperties>
</file>